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comments/comment1.xml" ContentType="application/vnd.openxmlformats-officedocument.presentationml.comment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9" r:id="rId3"/>
    <p:sldId id="319" r:id="rId4"/>
    <p:sldId id="340" r:id="rId5"/>
    <p:sldId id="350" r:id="rId6"/>
    <p:sldId id="345" r:id="rId7"/>
    <p:sldId id="327" r:id="rId8"/>
    <p:sldId id="321" r:id="rId9"/>
    <p:sldId id="332" r:id="rId10"/>
    <p:sldId id="346" r:id="rId11"/>
    <p:sldId id="336" r:id="rId12"/>
    <p:sldId id="325" r:id="rId13"/>
    <p:sldId id="353" r:id="rId14"/>
    <p:sldId id="355" r:id="rId15"/>
    <p:sldId id="360" r:id="rId16"/>
    <p:sldId id="354" r:id="rId17"/>
    <p:sldId id="258" r:id="rId18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olthe_d" initials="o" lastIdx="2" clrIdx="0"/>
  <p:cmAuthor id="1" name="Arnoud Quanjer" initials="AQU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99FF"/>
    <a:srgbClr val="80302D"/>
    <a:srgbClr val="FF9999"/>
    <a:srgbClr val="FF5050"/>
    <a:srgbClr val="E372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639" autoAdjust="0"/>
  </p:normalViewPr>
  <p:slideViewPr>
    <p:cSldViewPr>
      <p:cViewPr varScale="1">
        <p:scale>
          <a:sx n="90" d="100"/>
          <a:sy n="90" d="100"/>
        </p:scale>
        <p:origin x="-1224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09-17T16:28:51.040" idx="1">
    <p:pos x="3083" y="1022"/>
    <p:text>lidwoord 'het' toegevoegd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027357-39EA-4B3A-B0DF-8782AF6FBFB0}" type="datetimeFigureOut">
              <a:rPr lang="nl-NL" smtClean="0"/>
              <a:t>7-2-2013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5A7F3E-07E4-4DD0-9D0C-D865B75D3AA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8387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2"/>
          <p:cNvSpPr>
            <a:spLocks noGrp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Mei 2012</a:t>
            </a: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4B27D5-D108-463D-B400-E1C00CC9B8DD}" type="slidenum">
              <a:rPr lang="en-US"/>
              <a:pPr/>
              <a:t>16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nl-NL" smtClean="0">
              <a:ea typeface="ヒラギノ角ゴ Pro W3"/>
              <a:cs typeface="ヒラギノ角ゴ Pro W3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309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11188" y="2276475"/>
            <a:ext cx="7702550" cy="1470025"/>
          </a:xfrm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Klik om het opmaakprofiel te bewerken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3492500" y="6019800"/>
            <a:ext cx="2592388" cy="360363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250825" y="6021388"/>
            <a:ext cx="2895600" cy="360362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019800"/>
            <a:ext cx="2133600" cy="360363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7FEB88-4D1C-4EAB-8E43-BDED399EF8E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76C430-2B0B-4387-8EF1-A7D3B00A9F4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748463" y="1412875"/>
            <a:ext cx="1949450" cy="4392613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900113" y="1412875"/>
            <a:ext cx="5695950" cy="4392613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D8C79B-745E-43CD-937E-6B21B452667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wrap="square"/>
          <a:lstStyle>
            <a:lvl1pPr>
              <a:defRPr b="1" i="1">
                <a:solidFill>
                  <a:srgbClr val="E37222"/>
                </a:solidFill>
                <a:latin typeface="Verdana"/>
                <a:cs typeface="Verdana"/>
              </a:defRPr>
            </a:lvl1pPr>
            <a:lvl2pPr algn="l">
              <a:defRPr>
                <a:latin typeface="Verdana"/>
                <a:cs typeface="Verdana"/>
              </a:defRPr>
            </a:lvl2pPr>
            <a:lvl3pPr algn="l">
              <a:defRPr>
                <a:latin typeface="Verdana"/>
                <a:cs typeface="Verdana"/>
              </a:defRPr>
            </a:lvl3pPr>
            <a:lvl4pPr algn="l">
              <a:defRPr>
                <a:latin typeface="Verdana"/>
                <a:cs typeface="Verdana"/>
              </a:defRPr>
            </a:lvl4pPr>
            <a:lvl5pPr algn="l">
              <a:defRPr>
                <a:latin typeface="Verdana"/>
                <a:cs typeface="Verdana"/>
              </a:defRPr>
            </a:lvl5pPr>
          </a:lstStyle>
          <a:p>
            <a:pPr lvl="0"/>
            <a:r>
              <a:rPr lang="nl-NL" dirty="0" smtClean="0"/>
              <a:t>Click to </a:t>
            </a:r>
            <a:r>
              <a:rPr lang="nl-NL" dirty="0" err="1" smtClean="0"/>
              <a:t>edit</a:t>
            </a:r>
            <a:r>
              <a:rPr lang="nl-NL" dirty="0" smtClean="0"/>
              <a:t> </a:t>
            </a:r>
            <a:r>
              <a:rPr lang="nl-NL" dirty="0" err="1" smtClean="0"/>
              <a:t>Master</a:t>
            </a:r>
            <a:r>
              <a:rPr lang="nl-NL" dirty="0" smtClean="0"/>
              <a:t> </a:t>
            </a:r>
            <a:r>
              <a:rPr lang="nl-NL" dirty="0" err="1" smtClean="0"/>
              <a:t>text</a:t>
            </a:r>
            <a:r>
              <a:rPr lang="nl-NL" dirty="0" smtClean="0"/>
              <a:t> </a:t>
            </a:r>
            <a:r>
              <a:rPr lang="nl-NL" dirty="0" err="1" smtClean="0"/>
              <a:t>styles</a:t>
            </a:r>
            <a:endParaRPr lang="nl-NL" dirty="0" smtClean="0"/>
          </a:p>
          <a:p>
            <a:pPr lvl="1"/>
            <a:r>
              <a:rPr lang="nl-NL" dirty="0" err="1" smtClean="0"/>
              <a:t>Second</a:t>
            </a:r>
            <a:r>
              <a:rPr lang="nl-NL" dirty="0" smtClean="0"/>
              <a:t> level</a:t>
            </a:r>
          </a:p>
          <a:p>
            <a:pPr lvl="2"/>
            <a:r>
              <a:rPr lang="nl-NL" dirty="0" err="1" smtClean="0"/>
              <a:t>Third</a:t>
            </a:r>
            <a:r>
              <a:rPr lang="nl-NL" dirty="0" smtClean="0"/>
              <a:t> level</a:t>
            </a:r>
          </a:p>
          <a:p>
            <a:pPr lvl="3"/>
            <a:r>
              <a:rPr lang="nl-NL" dirty="0" err="1" smtClean="0"/>
              <a:t>Fourth</a:t>
            </a:r>
            <a:r>
              <a:rPr lang="nl-NL" dirty="0" smtClean="0"/>
              <a:t> level</a:t>
            </a:r>
          </a:p>
          <a:p>
            <a:pPr lvl="4"/>
            <a:r>
              <a:rPr lang="nl-NL" dirty="0" err="1" smtClean="0"/>
              <a:t>Fifth</a:t>
            </a:r>
            <a:r>
              <a:rPr lang="nl-NL" dirty="0" smtClean="0"/>
              <a:t>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8686A15-44E3-46CA-A514-DF4277A33676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4371CC-C759-4AF6-8008-0E6A4AA43D8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B73241-FD2D-4263-ACCD-40922AB37E4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900113" y="2276475"/>
            <a:ext cx="38227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875213" y="2276475"/>
            <a:ext cx="38227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C6248E-3879-4C5D-9B77-17A6353F0A3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E6321D-8188-4549-9AAC-C4010746D9B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B0C15-36DE-4F78-9C44-D6CDBB78588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42404C-A5CC-45D3-948A-0F4C27666AC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D76CFD-B5D7-4E74-B45E-84506E81F41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3B7ED3-E900-49FD-AD4C-5D3199C0079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3094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1412875"/>
            <a:ext cx="7643812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2276475"/>
            <a:ext cx="77978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500" y="6021388"/>
            <a:ext cx="2735263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0825" y="6021388"/>
            <a:ext cx="2895600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8125" y="6021388"/>
            <a:ext cx="2133600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7931A3C6-60BA-4A44-B655-98739A10121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5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874" r:id="rId11"/>
    <p:sldLayoutId id="2147483876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6.xml"/><Relationship Id="rId1" Type="http://schemas.openxmlformats.org/officeDocument/2006/relationships/tags" Target="../tags/tag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4.xml"/><Relationship Id="rId1" Type="http://schemas.openxmlformats.org/officeDocument/2006/relationships/tags" Target="../tags/tag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1989138"/>
            <a:ext cx="7702550" cy="1470025"/>
          </a:xfrm>
        </p:spPr>
        <p:txBody>
          <a:bodyPr/>
          <a:lstStyle/>
          <a:p>
            <a:pPr eaLnBrk="1" hangingPunct="1"/>
            <a:r>
              <a:rPr lang="en-US" smtClean="0"/>
              <a:t>Binnengemeentelijke leveringen</a:t>
            </a:r>
          </a:p>
        </p:txBody>
      </p:sp>
      <p:sp>
        <p:nvSpPr>
          <p:cNvPr id="3075" name="Tekstvak 1"/>
          <p:cNvSpPr txBox="1">
            <a:spLocks noChangeArrowheads="1"/>
          </p:cNvSpPr>
          <p:nvPr/>
        </p:nvSpPr>
        <p:spPr bwMode="auto">
          <a:xfrm>
            <a:off x="5436096" y="6029325"/>
            <a:ext cx="355738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StUF regiegroep, 6 februari 2013</a:t>
            </a:r>
            <a:endParaRPr lang="nl-NL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Rechte verbindingslijn met pijl 55"/>
          <p:cNvCxnSpPr>
            <a:stCxn id="106" idx="0"/>
            <a:endCxn id="59" idx="2"/>
          </p:cNvCxnSpPr>
          <p:nvPr/>
        </p:nvCxnSpPr>
        <p:spPr>
          <a:xfrm flipH="1" flipV="1">
            <a:off x="1273969" y="4451350"/>
            <a:ext cx="11113" cy="461963"/>
          </a:xfrm>
          <a:prstGeom prst="straightConnector1">
            <a:avLst/>
          </a:prstGeom>
          <a:ln w="25400">
            <a:solidFill>
              <a:schemeClr val="accent5">
                <a:lumMod val="75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8" name="Groep 57"/>
          <p:cNvGrpSpPr/>
          <p:nvPr/>
        </p:nvGrpSpPr>
        <p:grpSpPr>
          <a:xfrm>
            <a:off x="446088" y="2811463"/>
            <a:ext cx="1655762" cy="1639887"/>
            <a:chOff x="446088" y="2811463"/>
            <a:chExt cx="1655762" cy="1639887"/>
          </a:xfrm>
        </p:grpSpPr>
        <p:sp>
          <p:nvSpPr>
            <p:cNvPr id="59" name="Afgeronde rechthoek 58"/>
            <p:cNvSpPr/>
            <p:nvPr/>
          </p:nvSpPr>
          <p:spPr>
            <a:xfrm>
              <a:off x="446088" y="2811463"/>
              <a:ext cx="1655762" cy="163988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t"/>
            <a:lstStyle/>
            <a:p>
              <a:pPr>
                <a:defRPr/>
              </a:pPr>
              <a:r>
                <a:rPr lang="nl-NL" sz="1200" dirty="0">
                  <a:solidFill>
                    <a:schemeClr val="tx1"/>
                  </a:solidFill>
                </a:rPr>
                <a:t>GBA-systeem</a:t>
              </a:r>
            </a:p>
          </p:txBody>
        </p:sp>
        <p:sp>
          <p:nvSpPr>
            <p:cNvPr id="60" name="Stroomdiagram: Magnetische schijf 59"/>
            <p:cNvSpPr/>
            <p:nvPr/>
          </p:nvSpPr>
          <p:spPr>
            <a:xfrm>
              <a:off x="787400" y="3356992"/>
              <a:ext cx="971550" cy="792162"/>
            </a:xfrm>
            <a:prstGeom prst="flowChartMagneticDisk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nl-NL" sz="1200" dirty="0">
                  <a:solidFill>
                    <a:schemeClr val="tx1"/>
                  </a:solidFill>
                </a:rPr>
                <a:t>GBA gegevens</a:t>
              </a:r>
            </a:p>
          </p:txBody>
        </p:sp>
      </p:grpSp>
      <p:cxnSp>
        <p:nvCxnSpPr>
          <p:cNvPr id="44" name="Rechte verbindingslijn met pijl 16"/>
          <p:cNvCxnSpPr>
            <a:stCxn id="83" idx="3"/>
          </p:cNvCxnSpPr>
          <p:nvPr/>
        </p:nvCxnSpPr>
        <p:spPr>
          <a:xfrm flipV="1">
            <a:off x="4933950" y="3417888"/>
            <a:ext cx="1474788" cy="0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Rechte verbindingslijn met pijl 20"/>
          <p:cNvCxnSpPr>
            <a:endCxn id="84" idx="1"/>
          </p:cNvCxnSpPr>
          <p:nvPr/>
        </p:nvCxnSpPr>
        <p:spPr>
          <a:xfrm flipV="1">
            <a:off x="2101850" y="2778125"/>
            <a:ext cx="1174750" cy="285750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Rechte verbindingslijn met pijl 23"/>
          <p:cNvCxnSpPr>
            <a:stCxn id="84" idx="3"/>
          </p:cNvCxnSpPr>
          <p:nvPr/>
        </p:nvCxnSpPr>
        <p:spPr>
          <a:xfrm>
            <a:off x="4933950" y="2778125"/>
            <a:ext cx="1474788" cy="3175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Rechte verbindingslijn met pijl 26"/>
          <p:cNvCxnSpPr>
            <a:endCxn id="83" idx="1"/>
          </p:cNvCxnSpPr>
          <p:nvPr/>
        </p:nvCxnSpPr>
        <p:spPr>
          <a:xfrm>
            <a:off x="2101850" y="3063875"/>
            <a:ext cx="1174750" cy="354013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Afgeronde rechthoek 60"/>
          <p:cNvSpPr/>
          <p:nvPr/>
        </p:nvSpPr>
        <p:spPr>
          <a:xfrm>
            <a:off x="6408738" y="2432050"/>
            <a:ext cx="2376487" cy="3297238"/>
          </a:xfrm>
          <a:prstGeom prst="roundRect">
            <a:avLst/>
          </a:prstGeom>
          <a:solidFill>
            <a:schemeClr val="accent5">
              <a:alpha val="50000"/>
            </a:schemeClr>
          </a:solidFill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b"/>
          <a:lstStyle/>
          <a:p>
            <a:pPr algn="r">
              <a:defRPr/>
            </a:pPr>
            <a:r>
              <a:rPr lang="nl-NL" sz="1200" dirty="0">
                <a:solidFill>
                  <a:schemeClr val="tx1"/>
                </a:solidFill>
              </a:rPr>
              <a:t>Binnengemeentelijke afnemers</a:t>
            </a:r>
          </a:p>
        </p:txBody>
      </p:sp>
      <p:grpSp>
        <p:nvGrpSpPr>
          <p:cNvPr id="14344" name="Groep 70"/>
          <p:cNvGrpSpPr>
            <a:grpSpLocks/>
          </p:cNvGrpSpPr>
          <p:nvPr/>
        </p:nvGrpSpPr>
        <p:grpSpPr bwMode="auto">
          <a:xfrm>
            <a:off x="6786563" y="3294063"/>
            <a:ext cx="1782762" cy="566737"/>
            <a:chOff x="6786563" y="3294149"/>
            <a:chExt cx="1782763" cy="566738"/>
          </a:xfrm>
        </p:grpSpPr>
        <p:sp>
          <p:nvSpPr>
            <p:cNvPr id="74" name="Afgeronde rechthoek 73"/>
            <p:cNvSpPr/>
            <p:nvPr/>
          </p:nvSpPr>
          <p:spPr>
            <a:xfrm>
              <a:off x="6786563" y="3294149"/>
              <a:ext cx="1657351" cy="50482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b"/>
            <a:lstStyle/>
            <a:p>
              <a:pPr algn="ctr">
                <a:defRPr/>
              </a:pPr>
              <a:r>
                <a:rPr lang="nl-NL" sz="1400" dirty="0">
                  <a:solidFill>
                    <a:schemeClr val="tx1"/>
                  </a:solidFill>
                </a:rPr>
                <a:t>Gemeentelijke belastingen</a:t>
              </a:r>
            </a:p>
          </p:txBody>
        </p:sp>
        <p:sp>
          <p:nvSpPr>
            <p:cNvPr id="76" name="Stroomdiagram: Magnetische schijf 75"/>
            <p:cNvSpPr/>
            <p:nvPr/>
          </p:nvSpPr>
          <p:spPr>
            <a:xfrm>
              <a:off x="8281989" y="3610062"/>
              <a:ext cx="287337" cy="250825"/>
            </a:xfrm>
            <a:prstGeom prst="flowChartMagneticDis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b"/>
            <a:lstStyle/>
            <a:p>
              <a:pPr algn="ctr">
                <a:defRPr/>
              </a:pPr>
              <a:endParaRPr lang="nl-NL" sz="11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4345" name="Groep 76"/>
          <p:cNvGrpSpPr>
            <a:grpSpLocks/>
          </p:cNvGrpSpPr>
          <p:nvPr/>
        </p:nvGrpSpPr>
        <p:grpSpPr bwMode="auto">
          <a:xfrm>
            <a:off x="6796088" y="3948113"/>
            <a:ext cx="1785937" cy="563562"/>
            <a:chOff x="6796088" y="3948199"/>
            <a:chExt cx="1785938" cy="563563"/>
          </a:xfrm>
        </p:grpSpPr>
        <p:sp>
          <p:nvSpPr>
            <p:cNvPr id="78" name="Afgeronde rechthoek 77"/>
            <p:cNvSpPr/>
            <p:nvPr/>
          </p:nvSpPr>
          <p:spPr>
            <a:xfrm>
              <a:off x="6796088" y="3948199"/>
              <a:ext cx="1655763" cy="50323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b"/>
            <a:lstStyle/>
            <a:p>
              <a:pPr algn="ctr">
                <a:defRPr/>
              </a:pPr>
              <a:r>
                <a:rPr lang="nl-NL" sz="1400" dirty="0">
                  <a:solidFill>
                    <a:schemeClr val="tx1"/>
                  </a:solidFill>
                </a:rPr>
                <a:t>Werk en Inkomen</a:t>
              </a:r>
            </a:p>
          </p:txBody>
        </p:sp>
        <p:sp>
          <p:nvSpPr>
            <p:cNvPr id="79" name="Stroomdiagram: Magnetische schijf 78"/>
            <p:cNvSpPr/>
            <p:nvPr/>
          </p:nvSpPr>
          <p:spPr>
            <a:xfrm>
              <a:off x="8294689" y="4260937"/>
              <a:ext cx="287337" cy="250825"/>
            </a:xfrm>
            <a:prstGeom prst="flowChartMagneticDis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b"/>
            <a:lstStyle/>
            <a:p>
              <a:pPr algn="ctr">
                <a:defRPr/>
              </a:pPr>
              <a:endParaRPr lang="nl-NL" sz="11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4346" name="Groep 79"/>
          <p:cNvGrpSpPr>
            <a:grpSpLocks/>
          </p:cNvGrpSpPr>
          <p:nvPr/>
        </p:nvGrpSpPr>
        <p:grpSpPr bwMode="auto">
          <a:xfrm>
            <a:off x="6778625" y="4541838"/>
            <a:ext cx="1776413" cy="555625"/>
            <a:chOff x="6778626" y="4541924"/>
            <a:chExt cx="1776412" cy="555625"/>
          </a:xfrm>
        </p:grpSpPr>
        <p:sp>
          <p:nvSpPr>
            <p:cNvPr id="81" name="Afgeronde rechthoek 80"/>
            <p:cNvSpPr/>
            <p:nvPr/>
          </p:nvSpPr>
          <p:spPr>
            <a:xfrm>
              <a:off x="6778626" y="4541924"/>
              <a:ext cx="1657349" cy="50323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b"/>
            <a:lstStyle/>
            <a:p>
              <a:pPr algn="ctr">
                <a:defRPr/>
              </a:pPr>
              <a:r>
                <a:rPr lang="nl-NL" sz="1400" dirty="0">
                  <a:solidFill>
                    <a:schemeClr val="tx1"/>
                  </a:solidFill>
                </a:rPr>
                <a:t>Onderwijs</a:t>
              </a:r>
            </a:p>
          </p:txBody>
        </p:sp>
        <p:sp>
          <p:nvSpPr>
            <p:cNvPr id="82" name="Stroomdiagram: Magnetische schijf 81"/>
            <p:cNvSpPr/>
            <p:nvPr/>
          </p:nvSpPr>
          <p:spPr>
            <a:xfrm>
              <a:off x="8266113" y="4846724"/>
              <a:ext cx="288925" cy="250825"/>
            </a:xfrm>
            <a:prstGeom prst="flowChartMagneticDis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b"/>
            <a:lstStyle/>
            <a:p>
              <a:pPr algn="ctr">
                <a:defRPr/>
              </a:pPr>
              <a:endParaRPr lang="nl-NL" sz="1100" dirty="0">
                <a:solidFill>
                  <a:schemeClr val="tx1"/>
                </a:solidFill>
              </a:endParaRPr>
            </a:p>
          </p:txBody>
        </p:sp>
      </p:grpSp>
      <p:sp>
        <p:nvSpPr>
          <p:cNvPr id="83" name="Afgeronde rechthoek 82"/>
          <p:cNvSpPr/>
          <p:nvPr/>
        </p:nvSpPr>
        <p:spPr>
          <a:xfrm>
            <a:off x="3276600" y="3165475"/>
            <a:ext cx="1657350" cy="5048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1400" dirty="0">
                <a:solidFill>
                  <a:schemeClr val="tx1"/>
                </a:solidFill>
              </a:rPr>
              <a:t>Distributie </a:t>
            </a:r>
            <a:r>
              <a:rPr lang="nl-NL" sz="1400" dirty="0" smtClean="0">
                <a:solidFill>
                  <a:schemeClr val="tx1"/>
                </a:solidFill>
              </a:rPr>
              <a:t>component</a:t>
            </a:r>
            <a:endParaRPr lang="nl-NL" sz="1400" dirty="0">
              <a:solidFill>
                <a:schemeClr val="tx1"/>
              </a:solidFill>
            </a:endParaRPr>
          </a:p>
        </p:txBody>
      </p:sp>
      <p:sp>
        <p:nvSpPr>
          <p:cNvPr id="84" name="Stroomdiagram: Document 83"/>
          <p:cNvSpPr/>
          <p:nvPr/>
        </p:nvSpPr>
        <p:spPr>
          <a:xfrm>
            <a:off x="3276600" y="2517775"/>
            <a:ext cx="1657350" cy="519113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1400" dirty="0">
                <a:solidFill>
                  <a:schemeClr val="tx1"/>
                </a:solidFill>
              </a:rPr>
              <a:t>Bestand</a:t>
            </a:r>
          </a:p>
        </p:txBody>
      </p:sp>
      <p:cxnSp>
        <p:nvCxnSpPr>
          <p:cNvPr id="85" name="Rechte verbindingslijn met pijl 84"/>
          <p:cNvCxnSpPr/>
          <p:nvPr/>
        </p:nvCxnSpPr>
        <p:spPr>
          <a:xfrm>
            <a:off x="747713" y="1701800"/>
            <a:ext cx="0" cy="1109663"/>
          </a:xfrm>
          <a:prstGeom prst="straightConnector1">
            <a:avLst/>
          </a:prstGeom>
          <a:ln w="25400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Rechte verbindingslijn met pijl 85"/>
          <p:cNvCxnSpPr/>
          <p:nvPr/>
        </p:nvCxnSpPr>
        <p:spPr>
          <a:xfrm flipV="1">
            <a:off x="900113" y="1701800"/>
            <a:ext cx="0" cy="1109663"/>
          </a:xfrm>
          <a:prstGeom prst="straightConnector1">
            <a:avLst/>
          </a:prstGeom>
          <a:ln w="25400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351" name="Groep 86"/>
          <p:cNvGrpSpPr>
            <a:grpSpLocks/>
          </p:cNvGrpSpPr>
          <p:nvPr/>
        </p:nvGrpSpPr>
        <p:grpSpPr bwMode="auto">
          <a:xfrm>
            <a:off x="4284663" y="1701800"/>
            <a:ext cx="3167062" cy="958850"/>
            <a:chOff x="4283968" y="1701577"/>
            <a:chExt cx="3168352" cy="959160"/>
          </a:xfrm>
        </p:grpSpPr>
        <p:cxnSp>
          <p:nvCxnSpPr>
            <p:cNvPr id="88" name="Rechte verbindingslijn 87"/>
            <p:cNvCxnSpPr/>
            <p:nvPr/>
          </p:nvCxnSpPr>
          <p:spPr>
            <a:xfrm>
              <a:off x="4283968" y="1701577"/>
              <a:ext cx="0" cy="503401"/>
            </a:xfrm>
            <a:prstGeom prst="line">
              <a:avLst/>
            </a:prstGeom>
            <a:ln w="25400">
              <a:solidFill>
                <a:schemeClr val="accent5">
                  <a:lumMod val="75000"/>
                </a:schemeClr>
              </a:solidFill>
              <a:head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Rechte verbindingslijn 88"/>
            <p:cNvCxnSpPr/>
            <p:nvPr/>
          </p:nvCxnSpPr>
          <p:spPr>
            <a:xfrm>
              <a:off x="4283968" y="2204978"/>
              <a:ext cx="3168352" cy="0"/>
            </a:xfrm>
            <a:prstGeom prst="line">
              <a:avLst/>
            </a:prstGeom>
            <a:ln w="2540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Rechte verbindingslijn 89"/>
            <p:cNvCxnSpPr/>
            <p:nvPr/>
          </p:nvCxnSpPr>
          <p:spPr>
            <a:xfrm flipV="1">
              <a:off x="7452320" y="2204978"/>
              <a:ext cx="0" cy="455759"/>
            </a:xfrm>
            <a:prstGeom prst="line">
              <a:avLst/>
            </a:prstGeom>
            <a:ln w="25400">
              <a:solidFill>
                <a:schemeClr val="accent5">
                  <a:lumMod val="75000"/>
                </a:schemeClr>
              </a:solidFill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352" name="Groep 90"/>
          <p:cNvGrpSpPr>
            <a:grpSpLocks/>
          </p:cNvGrpSpPr>
          <p:nvPr/>
        </p:nvGrpSpPr>
        <p:grpSpPr bwMode="auto">
          <a:xfrm>
            <a:off x="6030913" y="1701800"/>
            <a:ext cx="1781175" cy="958850"/>
            <a:chOff x="6030913" y="1701577"/>
            <a:chExt cx="1781447" cy="959160"/>
          </a:xfrm>
        </p:grpSpPr>
        <p:cxnSp>
          <p:nvCxnSpPr>
            <p:cNvPr id="92" name="Rechte verbindingslijn 91"/>
            <p:cNvCxnSpPr/>
            <p:nvPr/>
          </p:nvCxnSpPr>
          <p:spPr>
            <a:xfrm>
              <a:off x="6040439" y="1701577"/>
              <a:ext cx="0" cy="358891"/>
            </a:xfrm>
            <a:prstGeom prst="line">
              <a:avLst/>
            </a:prstGeom>
            <a:ln w="25400">
              <a:solidFill>
                <a:schemeClr val="accent5">
                  <a:lumMod val="75000"/>
                </a:schemeClr>
              </a:solidFill>
              <a:head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Rechte verbindingslijn 92"/>
            <p:cNvCxnSpPr/>
            <p:nvPr/>
          </p:nvCxnSpPr>
          <p:spPr>
            <a:xfrm>
              <a:off x="6030913" y="2060468"/>
              <a:ext cx="1781447" cy="0"/>
            </a:xfrm>
            <a:prstGeom prst="line">
              <a:avLst/>
            </a:prstGeom>
            <a:ln w="2540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Rechte verbindingslijn 93"/>
            <p:cNvCxnSpPr/>
            <p:nvPr/>
          </p:nvCxnSpPr>
          <p:spPr>
            <a:xfrm flipV="1">
              <a:off x="7812360" y="2060468"/>
              <a:ext cx="0" cy="600269"/>
            </a:xfrm>
            <a:prstGeom prst="line">
              <a:avLst/>
            </a:prstGeom>
            <a:ln w="25400">
              <a:solidFill>
                <a:schemeClr val="accent5">
                  <a:lumMod val="75000"/>
                </a:schemeClr>
              </a:solidFill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5" name="Afgeronde rechthoek 94"/>
          <p:cNvSpPr/>
          <p:nvPr/>
        </p:nvSpPr>
        <p:spPr>
          <a:xfrm>
            <a:off x="5145088" y="1198563"/>
            <a:ext cx="1655762" cy="5032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1400" dirty="0">
                <a:solidFill>
                  <a:schemeClr val="tx1"/>
                </a:solidFill>
              </a:rPr>
              <a:t>E-Formulieren</a:t>
            </a:r>
          </a:p>
        </p:txBody>
      </p:sp>
      <p:sp>
        <p:nvSpPr>
          <p:cNvPr id="96" name="Afgeronde rechthoek 95"/>
          <p:cNvSpPr/>
          <p:nvPr/>
        </p:nvSpPr>
        <p:spPr>
          <a:xfrm>
            <a:off x="433388" y="1196975"/>
            <a:ext cx="1871662" cy="5048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1400" dirty="0">
                <a:solidFill>
                  <a:schemeClr val="tx1"/>
                </a:solidFill>
              </a:rPr>
              <a:t>Terugmeldingen (TMV)</a:t>
            </a:r>
          </a:p>
        </p:txBody>
      </p:sp>
      <p:sp>
        <p:nvSpPr>
          <p:cNvPr id="97" name="Afgeronde rechthoek 96"/>
          <p:cNvSpPr/>
          <p:nvPr/>
        </p:nvSpPr>
        <p:spPr>
          <a:xfrm>
            <a:off x="3019425" y="1196975"/>
            <a:ext cx="1657350" cy="5048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1400" dirty="0">
                <a:solidFill>
                  <a:schemeClr val="tx1"/>
                </a:solidFill>
              </a:rPr>
              <a:t>Inzage schermen</a:t>
            </a:r>
          </a:p>
        </p:txBody>
      </p:sp>
      <p:cxnSp>
        <p:nvCxnSpPr>
          <p:cNvPr id="98" name="Rechte verbindingslijn 97"/>
          <p:cNvCxnSpPr/>
          <p:nvPr/>
        </p:nvCxnSpPr>
        <p:spPr>
          <a:xfrm flipH="1">
            <a:off x="6040438" y="3013075"/>
            <a:ext cx="738187" cy="0"/>
          </a:xfrm>
          <a:prstGeom prst="line">
            <a:avLst/>
          </a:prstGeom>
          <a:ln w="25400">
            <a:solidFill>
              <a:schemeClr val="accent5">
                <a:lumMod val="75000"/>
              </a:schemeClr>
            </a:solidFill>
            <a:head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Rechte verbindingslijn 98"/>
          <p:cNvCxnSpPr/>
          <p:nvPr/>
        </p:nvCxnSpPr>
        <p:spPr>
          <a:xfrm>
            <a:off x="2112963" y="5164138"/>
            <a:ext cx="3941762" cy="0"/>
          </a:xfrm>
          <a:prstGeom prst="line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Rechte verbindingslijn 99"/>
          <p:cNvCxnSpPr/>
          <p:nvPr/>
        </p:nvCxnSpPr>
        <p:spPr>
          <a:xfrm flipV="1">
            <a:off x="6054725" y="3009900"/>
            <a:ext cx="0" cy="2154238"/>
          </a:xfrm>
          <a:prstGeom prst="line">
            <a:avLst/>
          </a:prstGeom>
          <a:ln w="25400">
            <a:solidFill>
              <a:schemeClr val="accent5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Rechte verbindingslijn 100"/>
          <p:cNvCxnSpPr/>
          <p:nvPr/>
        </p:nvCxnSpPr>
        <p:spPr>
          <a:xfrm flipV="1">
            <a:off x="2116138" y="4200525"/>
            <a:ext cx="4292600" cy="20638"/>
          </a:xfrm>
          <a:prstGeom prst="line">
            <a:avLst/>
          </a:prstGeom>
          <a:ln w="25400">
            <a:solidFill>
              <a:schemeClr val="accent5">
                <a:lumMod val="75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Rechte verbindingslijn 103"/>
          <p:cNvCxnSpPr/>
          <p:nvPr/>
        </p:nvCxnSpPr>
        <p:spPr bwMode="auto">
          <a:xfrm>
            <a:off x="1758950" y="3948113"/>
            <a:ext cx="4649788" cy="0"/>
          </a:xfrm>
          <a:prstGeom prst="line">
            <a:avLst/>
          </a:prstGeom>
          <a:ln w="25400">
            <a:solidFill>
              <a:schemeClr val="accent5">
                <a:lumMod val="75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Afgeronde rechthoek 105"/>
          <p:cNvSpPr/>
          <p:nvPr/>
        </p:nvSpPr>
        <p:spPr>
          <a:xfrm>
            <a:off x="457200" y="4913313"/>
            <a:ext cx="1655763" cy="5032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1400" dirty="0">
                <a:solidFill>
                  <a:schemeClr val="tx1"/>
                </a:solidFill>
              </a:rPr>
              <a:t>Selecties</a:t>
            </a:r>
          </a:p>
        </p:txBody>
      </p:sp>
      <p:grpSp>
        <p:nvGrpSpPr>
          <p:cNvPr id="14362" name="Groep 106"/>
          <p:cNvGrpSpPr>
            <a:grpSpLocks/>
          </p:cNvGrpSpPr>
          <p:nvPr/>
        </p:nvGrpSpPr>
        <p:grpSpPr bwMode="auto">
          <a:xfrm>
            <a:off x="1370013" y="1701800"/>
            <a:ext cx="2049462" cy="1109663"/>
            <a:chOff x="1369873" y="1701577"/>
            <a:chExt cx="2049999" cy="1110679"/>
          </a:xfrm>
        </p:grpSpPr>
        <p:cxnSp>
          <p:nvCxnSpPr>
            <p:cNvPr id="108" name="Rechte verbindingslijn 107"/>
            <p:cNvCxnSpPr/>
            <p:nvPr/>
          </p:nvCxnSpPr>
          <p:spPr>
            <a:xfrm>
              <a:off x="3419872" y="1701577"/>
              <a:ext cx="0" cy="503699"/>
            </a:xfrm>
            <a:prstGeom prst="line">
              <a:avLst/>
            </a:prstGeom>
            <a:ln w="25400">
              <a:solidFill>
                <a:schemeClr val="accent5">
                  <a:lumMod val="75000"/>
                </a:schemeClr>
              </a:solidFill>
              <a:head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Rechte verbindingslijn 108"/>
            <p:cNvCxnSpPr/>
            <p:nvPr/>
          </p:nvCxnSpPr>
          <p:spPr>
            <a:xfrm>
              <a:off x="1369873" y="2205276"/>
              <a:ext cx="2049999" cy="0"/>
            </a:xfrm>
            <a:prstGeom prst="line">
              <a:avLst/>
            </a:prstGeom>
            <a:ln w="2540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Rechte verbindingslijn 109"/>
            <p:cNvCxnSpPr/>
            <p:nvPr/>
          </p:nvCxnSpPr>
          <p:spPr>
            <a:xfrm flipV="1">
              <a:off x="1369873" y="2205276"/>
              <a:ext cx="0" cy="606980"/>
            </a:xfrm>
            <a:prstGeom prst="line">
              <a:avLst/>
            </a:prstGeom>
            <a:ln w="25400">
              <a:solidFill>
                <a:schemeClr val="accent5">
                  <a:lumMod val="75000"/>
                </a:schemeClr>
              </a:solidFill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364" name="Groep 111"/>
          <p:cNvGrpSpPr>
            <a:grpSpLocks/>
          </p:cNvGrpSpPr>
          <p:nvPr/>
        </p:nvGrpSpPr>
        <p:grpSpPr bwMode="auto">
          <a:xfrm>
            <a:off x="6786563" y="2660650"/>
            <a:ext cx="1768475" cy="582613"/>
            <a:chOff x="6786563" y="2660737"/>
            <a:chExt cx="1768475" cy="582612"/>
          </a:xfrm>
        </p:grpSpPr>
        <p:sp>
          <p:nvSpPr>
            <p:cNvPr id="113" name="Afgeronde rechthoek 112"/>
            <p:cNvSpPr/>
            <p:nvPr/>
          </p:nvSpPr>
          <p:spPr>
            <a:xfrm>
              <a:off x="6786563" y="2660737"/>
              <a:ext cx="1657350" cy="50482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b"/>
            <a:lstStyle/>
            <a:p>
              <a:pPr algn="ctr">
                <a:defRPr/>
              </a:pPr>
              <a:r>
                <a:rPr lang="nl-NL" sz="1400" dirty="0" smtClean="0">
                  <a:solidFill>
                    <a:schemeClr val="tx1"/>
                  </a:solidFill>
                </a:rPr>
                <a:t>Magazijn component</a:t>
              </a:r>
              <a:endParaRPr lang="nl-NL" sz="1400" dirty="0">
                <a:solidFill>
                  <a:schemeClr val="tx1"/>
                </a:solidFill>
              </a:endParaRPr>
            </a:p>
          </p:txBody>
        </p:sp>
        <p:sp>
          <p:nvSpPr>
            <p:cNvPr id="114" name="Stroomdiagram: Magnetische schijf 113"/>
            <p:cNvSpPr/>
            <p:nvPr/>
          </p:nvSpPr>
          <p:spPr>
            <a:xfrm>
              <a:off x="8267700" y="2992524"/>
              <a:ext cx="287338" cy="250825"/>
            </a:xfrm>
            <a:prstGeom prst="flowChartMagneticDis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b"/>
            <a:lstStyle/>
            <a:p>
              <a:pPr algn="ctr">
                <a:defRPr/>
              </a:pPr>
              <a:endParaRPr lang="nl-NL" sz="1100" dirty="0">
                <a:solidFill>
                  <a:schemeClr val="tx1"/>
                </a:solidFill>
              </a:endParaRPr>
            </a:p>
          </p:txBody>
        </p:sp>
      </p:grpSp>
      <p:pic>
        <p:nvPicPr>
          <p:cNvPr id="14366" name="Picture 3" descr="C:\Users\Arnoud\AppData\Local\Microsoft\Windows\Temporary Internet Files\Content.IE5\Z0D98X97\MC900432546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9825" y="2438400"/>
            <a:ext cx="46037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67" name="Picture 3" descr="C:\Users\Arnoud\AppData\Local\Microsoft\Windows\Temporary Internet Files\Content.IE5\Z0D98X97\MC900432546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0550" y="2438400"/>
            <a:ext cx="4587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68" name="Picture 3" descr="C:\Users\Arnoud\AppData\Local\Microsoft\Windows\Temporary Internet Files\Content.IE5\Z0D98X97\MC900432546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93900" y="3990975"/>
            <a:ext cx="46037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69" name="Picture 3" descr="C:\Users\Arnoud\AppData\Local\Microsoft\Windows\Temporary Internet Files\Content.IE5\Z0D98X97\MC900432546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99043" y="2832100"/>
            <a:ext cx="46037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5" name="Picture 3" descr="C:\Users\Arnoud\AppData\Local\Microsoft\Windows\Temporary Internet Files\Content.IE5\Z0D98X97\MC900432546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3717925"/>
            <a:ext cx="46037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6588125" y="6021388"/>
            <a:ext cx="2133600" cy="2889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 eaLnBrk="0" hangingPunct="0"/>
            <a:fld id="{ADC2CB00-0C16-4A89-AE45-84DC04D4A46E}" type="slidenum">
              <a:rPr lang="en-US" smtClean="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pPr eaLnBrk="0" hangingPunct="0"/>
              <a:t>10</a:t>
            </a:fld>
            <a:endParaRPr lang="en-US" dirty="0" smtClean="0">
              <a:solidFill>
                <a:schemeClr val="tx1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62" name="Rechte verbindingslijn met pijl 61"/>
          <p:cNvCxnSpPr/>
          <p:nvPr/>
        </p:nvCxnSpPr>
        <p:spPr>
          <a:xfrm flipH="1" flipV="1">
            <a:off x="1419621" y="4163749"/>
            <a:ext cx="11907" cy="764159"/>
          </a:xfrm>
          <a:prstGeom prst="straightConnector1">
            <a:avLst/>
          </a:prstGeom>
          <a:ln w="25400">
            <a:solidFill>
              <a:schemeClr val="accent5">
                <a:lumMod val="75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374" name="Picture 3" descr="C:\Users\Arnoud\AppData\Local\Microsoft\Windows\Temporary Internet Files\Content.IE5\Z0D98X97\MC900432546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3410" y="4178300"/>
            <a:ext cx="46037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el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2678113"/>
            <a:ext cx="9144000" cy="1143000"/>
          </a:xfrm>
        </p:spPr>
        <p:txBody>
          <a:bodyPr/>
          <a:lstStyle/>
          <a:p>
            <a:pPr algn="ctr" eaLnBrk="1" hangingPunct="1"/>
            <a:r>
              <a:rPr lang="nl-NL" sz="3400" smtClean="0"/>
              <a:t>Binnengemeentelijke levering scenario’s</a:t>
            </a:r>
            <a:endParaRPr lang="nl-NL" sz="3000" smtClean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dirty="0" smtClean="0"/>
              <a:t>Uitgangspunten gekozen scenario</a:t>
            </a:r>
            <a:endParaRPr lang="en-US" dirty="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sz="1800" dirty="0" smtClean="0"/>
              <a:t>Inrichting conform GEMMA principes</a:t>
            </a:r>
          </a:p>
          <a:p>
            <a:pPr eaLnBrk="1" hangingPunct="1"/>
            <a:r>
              <a:rPr lang="nl-NL" sz="1800" dirty="0" smtClean="0"/>
              <a:t>Distributie van gegevens naar binnengemeentelijke afnemers via een distributiecomponent</a:t>
            </a:r>
          </a:p>
          <a:p>
            <a:pPr eaLnBrk="1" hangingPunct="1"/>
            <a:r>
              <a:rPr lang="nl-NL" sz="1800" dirty="0" smtClean="0"/>
              <a:t>Selecties op persoonsgegevens en online inzage via een magazijncomponent</a:t>
            </a:r>
          </a:p>
          <a:p>
            <a:pPr eaLnBrk="1" hangingPunct="1"/>
            <a:r>
              <a:rPr lang="nl-NL" sz="1800" dirty="0" smtClean="0"/>
              <a:t>Binnengemeentelijke distributie op basis van bestaande standaarden (StUF-BG 02.04/03.10)</a:t>
            </a:r>
          </a:p>
          <a:p>
            <a:pPr eaLnBrk="1" hangingPunct="1"/>
            <a:endParaRPr lang="nl-NL" sz="1800" dirty="0" smtClean="0"/>
          </a:p>
          <a:p>
            <a:pPr marL="0" indent="0" eaLnBrk="1" hangingPunct="1">
              <a:buNone/>
            </a:pPr>
            <a:r>
              <a:rPr lang="nl-NL" sz="1800" dirty="0" smtClean="0"/>
              <a:t>Directe bevraging van de BRP door afnemers is uiteraard ook mogelijk!</a:t>
            </a:r>
          </a:p>
          <a:p>
            <a:pPr eaLnBrk="1" hangingPunct="1"/>
            <a:endParaRPr lang="nl-NL" sz="1400" dirty="0" smtClean="0"/>
          </a:p>
        </p:txBody>
      </p:sp>
      <p:sp>
        <p:nvSpPr>
          <p:cNvPr id="4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6588125" y="6021388"/>
            <a:ext cx="2133600" cy="2889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 eaLnBrk="0" hangingPunct="0"/>
            <a:fld id="{ADC2CB00-0C16-4A89-AE45-84DC04D4A46E}" type="slidenum">
              <a:rPr lang="en-US" smtClean="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pPr eaLnBrk="0" hangingPunct="0"/>
              <a:t>12</a:t>
            </a:fld>
            <a:endParaRPr lang="en-US" dirty="0" smtClean="0">
              <a:solidFill>
                <a:schemeClr val="tx1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Afgeronde rechthoek 177"/>
          <p:cNvSpPr/>
          <p:nvPr/>
        </p:nvSpPr>
        <p:spPr>
          <a:xfrm>
            <a:off x="3779912" y="2707155"/>
            <a:ext cx="4967915" cy="932442"/>
          </a:xfrm>
          <a:prstGeom prst="roundRect">
            <a:avLst/>
          </a:prstGeom>
          <a:solidFill>
            <a:schemeClr val="accent5">
              <a:alpha val="34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>
              <a:solidFill>
                <a:schemeClr val="tx1"/>
              </a:solidFill>
            </a:endParaRPr>
          </a:p>
        </p:txBody>
      </p:sp>
      <p:cxnSp>
        <p:nvCxnSpPr>
          <p:cNvPr id="15" name="Rechte verbindingslijn met pijl 14"/>
          <p:cNvCxnSpPr>
            <a:stCxn id="10" idx="3"/>
            <a:endCxn id="11" idx="1"/>
          </p:cNvCxnSpPr>
          <p:nvPr/>
        </p:nvCxnSpPr>
        <p:spPr>
          <a:xfrm>
            <a:off x="5652120" y="3170913"/>
            <a:ext cx="1097861" cy="965333"/>
          </a:xfrm>
          <a:prstGeom prst="bentConnector3">
            <a:avLst>
              <a:gd name="adj1" fmla="val 37661"/>
            </a:avLst>
          </a:prstGeom>
          <a:ln w="25400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met pijl 17"/>
          <p:cNvCxnSpPr>
            <a:stCxn id="7" idx="3"/>
            <a:endCxn id="10" idx="1"/>
          </p:cNvCxnSpPr>
          <p:nvPr/>
        </p:nvCxnSpPr>
        <p:spPr>
          <a:xfrm flipV="1">
            <a:off x="2637790" y="3170913"/>
            <a:ext cx="1358568" cy="11113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chte verbindingslijn met pijl 18"/>
          <p:cNvCxnSpPr>
            <a:stCxn id="10" idx="3"/>
            <a:endCxn id="12" idx="1"/>
          </p:cNvCxnSpPr>
          <p:nvPr/>
        </p:nvCxnSpPr>
        <p:spPr>
          <a:xfrm>
            <a:off x="5652120" y="3170913"/>
            <a:ext cx="1097861" cy="1560645"/>
          </a:xfrm>
          <a:prstGeom prst="bentConnector3">
            <a:avLst>
              <a:gd name="adj1" fmla="val 37661"/>
            </a:avLst>
          </a:prstGeom>
          <a:ln w="25400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echte verbindingslijn met pijl 19"/>
          <p:cNvCxnSpPr>
            <a:stCxn id="10" idx="3"/>
            <a:endCxn id="13" idx="1"/>
          </p:cNvCxnSpPr>
          <p:nvPr/>
        </p:nvCxnSpPr>
        <p:spPr>
          <a:xfrm>
            <a:off x="5652120" y="3170913"/>
            <a:ext cx="1097861" cy="2162308"/>
          </a:xfrm>
          <a:prstGeom prst="bentConnector3">
            <a:avLst>
              <a:gd name="adj1" fmla="val 37661"/>
            </a:avLst>
          </a:prstGeom>
          <a:ln w="25400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Rechte verbindingslijn met pijl 20"/>
          <p:cNvCxnSpPr>
            <a:stCxn id="10" idx="3"/>
            <a:endCxn id="9" idx="1"/>
          </p:cNvCxnSpPr>
          <p:nvPr/>
        </p:nvCxnSpPr>
        <p:spPr>
          <a:xfrm flipV="1">
            <a:off x="5652120" y="3152667"/>
            <a:ext cx="1097861" cy="18246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Rechte verbindingslijn met pijl 51"/>
          <p:cNvCxnSpPr>
            <a:stCxn id="29" idx="3"/>
            <a:endCxn id="10" idx="2"/>
          </p:cNvCxnSpPr>
          <p:nvPr/>
        </p:nvCxnSpPr>
        <p:spPr>
          <a:xfrm flipV="1">
            <a:off x="2637790" y="3423325"/>
            <a:ext cx="2186449" cy="673051"/>
          </a:xfrm>
          <a:prstGeom prst="bentConnector2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32" name="Stroomdiagram: Document 18431"/>
          <p:cNvSpPr/>
          <p:nvPr/>
        </p:nvSpPr>
        <p:spPr>
          <a:xfrm>
            <a:off x="3230818" y="4009629"/>
            <a:ext cx="457200" cy="250825"/>
          </a:xfrm>
          <a:prstGeom prst="flowChartDocument">
            <a:avLst/>
          </a:prstGeom>
          <a:solidFill>
            <a:srgbClr val="80302D"/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71" name="Stroomdiagram: Document 70"/>
          <p:cNvSpPr/>
          <p:nvPr/>
        </p:nvSpPr>
        <p:spPr>
          <a:xfrm>
            <a:off x="3230818" y="3045501"/>
            <a:ext cx="457200" cy="250825"/>
          </a:xfrm>
          <a:prstGeom prst="flowChartDocument">
            <a:avLst/>
          </a:prstGeom>
          <a:solidFill>
            <a:srgbClr val="6699FF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>
              <a:solidFill>
                <a:schemeClr val="tx1"/>
              </a:solidFill>
            </a:endParaRPr>
          </a:p>
        </p:txBody>
      </p:sp>
      <p:grpSp>
        <p:nvGrpSpPr>
          <p:cNvPr id="105" name="Groep 104"/>
          <p:cNvGrpSpPr/>
          <p:nvPr/>
        </p:nvGrpSpPr>
        <p:grpSpPr>
          <a:xfrm>
            <a:off x="6444208" y="3719751"/>
            <a:ext cx="2303620" cy="2085513"/>
            <a:chOff x="6444208" y="3575735"/>
            <a:chExt cx="2303620" cy="2085513"/>
          </a:xfrm>
        </p:grpSpPr>
        <p:sp>
          <p:nvSpPr>
            <p:cNvPr id="18484" name="Afgeronde rechthoek 18483"/>
            <p:cNvSpPr/>
            <p:nvPr/>
          </p:nvSpPr>
          <p:spPr>
            <a:xfrm>
              <a:off x="6444208" y="3575735"/>
              <a:ext cx="2303620" cy="2085513"/>
            </a:xfrm>
            <a:prstGeom prst="roundRect">
              <a:avLst/>
            </a:prstGeom>
            <a:solidFill>
              <a:schemeClr val="accent5">
                <a:alpha val="34000"/>
              </a:schemeClr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nl-NL">
                <a:solidFill>
                  <a:schemeClr val="tx1"/>
                </a:solidFill>
              </a:endParaRPr>
            </a:p>
          </p:txBody>
        </p:sp>
        <p:sp>
          <p:nvSpPr>
            <p:cNvPr id="11" name="Afgeronde rechthoek 10"/>
            <p:cNvSpPr/>
            <p:nvPr/>
          </p:nvSpPr>
          <p:spPr>
            <a:xfrm>
              <a:off x="6749981" y="3739817"/>
              <a:ext cx="1657350" cy="50482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nl-NL" sz="1400" dirty="0">
                  <a:solidFill>
                    <a:schemeClr val="tx1"/>
                  </a:solidFill>
                </a:rPr>
                <a:t>Gemeentelijke belastingen</a:t>
              </a:r>
            </a:p>
          </p:txBody>
        </p:sp>
        <p:sp>
          <p:nvSpPr>
            <p:cNvPr id="12" name="Afgeronde rechthoek 11"/>
            <p:cNvSpPr/>
            <p:nvPr/>
          </p:nvSpPr>
          <p:spPr>
            <a:xfrm>
              <a:off x="6749981" y="4335129"/>
              <a:ext cx="1657350" cy="50482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nl-NL" sz="1400" dirty="0">
                  <a:solidFill>
                    <a:schemeClr val="tx1"/>
                  </a:solidFill>
                </a:rPr>
                <a:t>Werk en Inkomen</a:t>
              </a:r>
            </a:p>
          </p:txBody>
        </p:sp>
        <p:sp>
          <p:nvSpPr>
            <p:cNvPr id="13" name="Afgeronde rechthoek 12"/>
            <p:cNvSpPr/>
            <p:nvPr/>
          </p:nvSpPr>
          <p:spPr>
            <a:xfrm>
              <a:off x="6749981" y="4936792"/>
              <a:ext cx="1657350" cy="50482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nl-NL" sz="1400" dirty="0">
                  <a:solidFill>
                    <a:schemeClr val="tx1"/>
                  </a:solidFill>
                </a:rPr>
                <a:t>Onderwijs</a:t>
              </a:r>
            </a:p>
          </p:txBody>
        </p:sp>
        <p:sp>
          <p:nvSpPr>
            <p:cNvPr id="73" name="Stroomdiagram: Magnetische schijf 72"/>
            <p:cNvSpPr/>
            <p:nvPr/>
          </p:nvSpPr>
          <p:spPr>
            <a:xfrm>
              <a:off x="8218418" y="3971007"/>
              <a:ext cx="377825" cy="325438"/>
            </a:xfrm>
            <a:prstGeom prst="flowChartMagneticDisk">
              <a:avLst/>
            </a:prstGeom>
            <a:gradFill flip="none" rotWithShape="1">
              <a:gsLst>
                <a:gs pos="0">
                  <a:srgbClr val="DCEBF5"/>
                </a:gs>
                <a:gs pos="1000">
                  <a:srgbClr val="83A7C3"/>
                </a:gs>
                <a:gs pos="13000">
                  <a:srgbClr val="768FB9"/>
                </a:gs>
                <a:gs pos="45000">
                  <a:srgbClr val="83A7C3"/>
                </a:gs>
                <a:gs pos="52000">
                  <a:srgbClr val="FFFFFF"/>
                </a:gs>
                <a:gs pos="56000">
                  <a:srgbClr val="9C6563"/>
                </a:gs>
                <a:gs pos="58000">
                  <a:srgbClr val="80302D"/>
                </a:gs>
                <a:gs pos="90000">
                  <a:srgbClr val="C0524E"/>
                </a:gs>
                <a:gs pos="94000">
                  <a:srgbClr val="EBDAD4"/>
                </a:gs>
                <a:gs pos="100000">
                  <a:srgbClr val="55261C"/>
                </a:gs>
              </a:gsLst>
              <a:path path="rect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nl-NL" sz="1100" dirty="0">
                <a:solidFill>
                  <a:schemeClr val="tx1"/>
                </a:solidFill>
              </a:endParaRPr>
            </a:p>
          </p:txBody>
        </p:sp>
        <p:sp>
          <p:nvSpPr>
            <p:cNvPr id="74" name="Stroomdiagram: Magnetische schijf 73"/>
            <p:cNvSpPr/>
            <p:nvPr/>
          </p:nvSpPr>
          <p:spPr>
            <a:xfrm>
              <a:off x="8218418" y="4552032"/>
              <a:ext cx="377825" cy="327025"/>
            </a:xfrm>
            <a:prstGeom prst="flowChartMagneticDisk">
              <a:avLst/>
            </a:prstGeom>
            <a:gradFill flip="none" rotWithShape="1">
              <a:gsLst>
                <a:gs pos="0">
                  <a:srgbClr val="DCEBF5"/>
                </a:gs>
                <a:gs pos="1000">
                  <a:srgbClr val="83A7C3"/>
                </a:gs>
                <a:gs pos="13000">
                  <a:srgbClr val="768FB9"/>
                </a:gs>
                <a:gs pos="45000">
                  <a:srgbClr val="83A7C3"/>
                </a:gs>
                <a:gs pos="52000">
                  <a:srgbClr val="FFFFFF"/>
                </a:gs>
                <a:gs pos="56000">
                  <a:srgbClr val="9C6563"/>
                </a:gs>
                <a:gs pos="58000">
                  <a:srgbClr val="80302D"/>
                </a:gs>
                <a:gs pos="90000">
                  <a:srgbClr val="C0524E"/>
                </a:gs>
                <a:gs pos="94000">
                  <a:srgbClr val="EBDAD4"/>
                </a:gs>
                <a:gs pos="100000">
                  <a:srgbClr val="55261C"/>
                </a:gs>
              </a:gsLst>
              <a:path path="rect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nl-NL" sz="1100" dirty="0">
                <a:solidFill>
                  <a:schemeClr val="tx1"/>
                </a:solidFill>
              </a:endParaRPr>
            </a:p>
          </p:txBody>
        </p:sp>
        <p:sp>
          <p:nvSpPr>
            <p:cNvPr id="75" name="Stroomdiagram: Magnetische schijf 74"/>
            <p:cNvSpPr/>
            <p:nvPr/>
          </p:nvSpPr>
          <p:spPr>
            <a:xfrm>
              <a:off x="8208893" y="5191795"/>
              <a:ext cx="377825" cy="325437"/>
            </a:xfrm>
            <a:prstGeom prst="flowChartMagneticDisk">
              <a:avLst/>
            </a:prstGeom>
            <a:gradFill flip="none" rotWithShape="1">
              <a:gsLst>
                <a:gs pos="0">
                  <a:srgbClr val="DCEBF5"/>
                </a:gs>
                <a:gs pos="1000">
                  <a:srgbClr val="83A7C3"/>
                </a:gs>
                <a:gs pos="13000">
                  <a:srgbClr val="768FB9"/>
                </a:gs>
                <a:gs pos="45000">
                  <a:srgbClr val="83A7C3"/>
                </a:gs>
                <a:gs pos="52000">
                  <a:srgbClr val="FFFFFF"/>
                </a:gs>
                <a:gs pos="56000">
                  <a:srgbClr val="9C6563"/>
                </a:gs>
                <a:gs pos="58000">
                  <a:srgbClr val="80302D"/>
                </a:gs>
                <a:gs pos="90000">
                  <a:srgbClr val="C0524E"/>
                </a:gs>
                <a:gs pos="94000">
                  <a:srgbClr val="EBDAD4"/>
                </a:gs>
                <a:gs pos="100000">
                  <a:srgbClr val="55261C"/>
                </a:gs>
              </a:gsLst>
              <a:path path="rect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nl-NL" sz="1100" dirty="0">
                <a:solidFill>
                  <a:schemeClr val="tx1"/>
                </a:solidFill>
              </a:endParaRPr>
            </a:p>
          </p:txBody>
        </p:sp>
      </p:grpSp>
      <p:sp>
        <p:nvSpPr>
          <p:cNvPr id="18444" name="Tekstvak 18443"/>
          <p:cNvSpPr txBox="1">
            <a:spLocks noChangeArrowheads="1"/>
          </p:cNvSpPr>
          <p:nvPr/>
        </p:nvSpPr>
        <p:spPr bwMode="auto">
          <a:xfrm>
            <a:off x="3002218" y="4240044"/>
            <a:ext cx="87876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 sz="800" dirty="0" smtClean="0"/>
              <a:t>BRP-gegevens</a:t>
            </a:r>
            <a:endParaRPr lang="nl-NL" dirty="0"/>
          </a:p>
        </p:txBody>
      </p:sp>
      <p:sp>
        <p:nvSpPr>
          <p:cNvPr id="84" name="Tekstvak 83"/>
          <p:cNvSpPr txBox="1">
            <a:spLocks noChangeArrowheads="1"/>
          </p:cNvSpPr>
          <p:nvPr/>
        </p:nvSpPr>
        <p:spPr bwMode="auto">
          <a:xfrm>
            <a:off x="2922901" y="3346123"/>
            <a:ext cx="107303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nl-NL" sz="800" dirty="0" smtClean="0"/>
              <a:t>Kern</a:t>
            </a:r>
            <a:r>
              <a:rPr lang="nl-NL" sz="800" dirty="0"/>
              <a:t/>
            </a:r>
            <a:br>
              <a:rPr lang="nl-NL" sz="800" dirty="0"/>
            </a:br>
            <a:r>
              <a:rPr lang="nl-NL" sz="800" dirty="0"/>
              <a:t>gegevens</a:t>
            </a:r>
            <a:endParaRPr lang="nl-NL" dirty="0"/>
          </a:p>
        </p:txBody>
      </p:sp>
      <p:cxnSp>
        <p:nvCxnSpPr>
          <p:cNvPr id="103" name="Rechte verbindingslijn met pijl 18"/>
          <p:cNvCxnSpPr>
            <a:endCxn id="29" idx="2"/>
          </p:cNvCxnSpPr>
          <p:nvPr/>
        </p:nvCxnSpPr>
        <p:spPr>
          <a:xfrm rot="10800000">
            <a:off x="1809910" y="4347995"/>
            <a:ext cx="4634299" cy="1237641"/>
          </a:xfrm>
          <a:prstGeom prst="bentConnector2">
            <a:avLst/>
          </a:prstGeom>
          <a:ln w="25400">
            <a:solidFill>
              <a:schemeClr val="bg1">
                <a:lumMod val="65000"/>
              </a:schemeClr>
            </a:solidFill>
            <a:prstDash val="dash"/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Stroomdiagram: Document 34"/>
          <p:cNvSpPr/>
          <p:nvPr/>
        </p:nvSpPr>
        <p:spPr>
          <a:xfrm>
            <a:off x="5944760" y="3970666"/>
            <a:ext cx="321413" cy="275456"/>
          </a:xfrm>
          <a:custGeom>
            <a:avLst/>
            <a:gdLst>
              <a:gd name="connsiteX0" fmla="*/ 0 w 21600"/>
              <a:gd name="connsiteY0" fmla="*/ 0 h 21600"/>
              <a:gd name="connsiteX1" fmla="*/ 21600 w 21600"/>
              <a:gd name="connsiteY1" fmla="*/ 0 h 21600"/>
              <a:gd name="connsiteX2" fmla="*/ 21600 w 21600"/>
              <a:gd name="connsiteY2" fmla="*/ 17322 h 21600"/>
              <a:gd name="connsiteX3" fmla="*/ 0 w 21600"/>
              <a:gd name="connsiteY3" fmla="*/ 20172 h 21600"/>
              <a:gd name="connsiteX4" fmla="*/ 0 w 21600"/>
              <a:gd name="connsiteY4" fmla="*/ 0 h 21600"/>
              <a:gd name="connsiteX0" fmla="*/ 0 w 21600"/>
              <a:gd name="connsiteY0" fmla="*/ 0 h 20863"/>
              <a:gd name="connsiteX1" fmla="*/ 21600 w 21600"/>
              <a:gd name="connsiteY1" fmla="*/ 0 h 20863"/>
              <a:gd name="connsiteX2" fmla="*/ 16000 w 21600"/>
              <a:gd name="connsiteY2" fmla="*/ 11205 h 20863"/>
              <a:gd name="connsiteX3" fmla="*/ 0 w 21600"/>
              <a:gd name="connsiteY3" fmla="*/ 20172 h 20863"/>
              <a:gd name="connsiteX4" fmla="*/ 0 w 21600"/>
              <a:gd name="connsiteY4" fmla="*/ 0 h 20863"/>
              <a:gd name="connsiteX0" fmla="*/ 0 w 21600"/>
              <a:gd name="connsiteY0" fmla="*/ 0 h 20970"/>
              <a:gd name="connsiteX1" fmla="*/ 21600 w 21600"/>
              <a:gd name="connsiteY1" fmla="*/ 0 h 20970"/>
              <a:gd name="connsiteX2" fmla="*/ 9600 w 21600"/>
              <a:gd name="connsiteY2" fmla="*/ 13244 h 20970"/>
              <a:gd name="connsiteX3" fmla="*/ 0 w 21600"/>
              <a:gd name="connsiteY3" fmla="*/ 20172 h 20970"/>
              <a:gd name="connsiteX4" fmla="*/ 0 w 21600"/>
              <a:gd name="connsiteY4" fmla="*/ 0 h 20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0970">
                <a:moveTo>
                  <a:pt x="0" y="0"/>
                </a:moveTo>
                <a:lnTo>
                  <a:pt x="21600" y="0"/>
                </a:lnTo>
                <a:cubicBezTo>
                  <a:pt x="21600" y="5774"/>
                  <a:pt x="9600" y="7470"/>
                  <a:pt x="9600" y="13244"/>
                </a:cubicBezTo>
                <a:cubicBezTo>
                  <a:pt x="-1200" y="13244"/>
                  <a:pt x="10800" y="23922"/>
                  <a:pt x="0" y="20172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DCEBF5"/>
              </a:gs>
              <a:gs pos="8000">
                <a:srgbClr val="83A7C3"/>
              </a:gs>
              <a:gs pos="13000">
                <a:srgbClr val="768FB9"/>
              </a:gs>
              <a:gs pos="49000">
                <a:srgbClr val="83A7C3"/>
              </a:gs>
              <a:gs pos="52000">
                <a:srgbClr val="FFFFFF"/>
              </a:gs>
              <a:gs pos="56000">
                <a:srgbClr val="9C6563"/>
              </a:gs>
              <a:gs pos="58000">
                <a:srgbClr val="80302D"/>
              </a:gs>
              <a:gs pos="71001">
                <a:srgbClr val="C0524E"/>
              </a:gs>
              <a:gs pos="94000">
                <a:srgbClr val="EBDAD4"/>
              </a:gs>
              <a:gs pos="100000">
                <a:srgbClr val="55261C"/>
              </a:gs>
            </a:gsLst>
            <a:lin ang="16200000" scaled="0"/>
          </a:gra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>
              <a:solidFill>
                <a:schemeClr val="tx1"/>
              </a:solidFill>
            </a:endParaRPr>
          </a:p>
        </p:txBody>
      </p:sp>
      <p:sp>
        <p:nvSpPr>
          <p:cNvPr id="38" name="Stroomdiagram: Document 34"/>
          <p:cNvSpPr/>
          <p:nvPr/>
        </p:nvSpPr>
        <p:spPr>
          <a:xfrm>
            <a:off x="5944760" y="4562803"/>
            <a:ext cx="321413" cy="280488"/>
          </a:xfrm>
          <a:custGeom>
            <a:avLst/>
            <a:gdLst>
              <a:gd name="connsiteX0" fmla="*/ 0 w 21600"/>
              <a:gd name="connsiteY0" fmla="*/ 0 h 21600"/>
              <a:gd name="connsiteX1" fmla="*/ 21600 w 21600"/>
              <a:gd name="connsiteY1" fmla="*/ 0 h 21600"/>
              <a:gd name="connsiteX2" fmla="*/ 21600 w 21600"/>
              <a:gd name="connsiteY2" fmla="*/ 17322 h 21600"/>
              <a:gd name="connsiteX3" fmla="*/ 0 w 21600"/>
              <a:gd name="connsiteY3" fmla="*/ 20172 h 21600"/>
              <a:gd name="connsiteX4" fmla="*/ 0 w 21600"/>
              <a:gd name="connsiteY4" fmla="*/ 0 h 21600"/>
              <a:gd name="connsiteX0" fmla="*/ 0 w 21600"/>
              <a:gd name="connsiteY0" fmla="*/ 0 h 20863"/>
              <a:gd name="connsiteX1" fmla="*/ 21600 w 21600"/>
              <a:gd name="connsiteY1" fmla="*/ 0 h 20863"/>
              <a:gd name="connsiteX2" fmla="*/ 16000 w 21600"/>
              <a:gd name="connsiteY2" fmla="*/ 11205 h 20863"/>
              <a:gd name="connsiteX3" fmla="*/ 0 w 21600"/>
              <a:gd name="connsiteY3" fmla="*/ 20172 h 20863"/>
              <a:gd name="connsiteX4" fmla="*/ 0 w 21600"/>
              <a:gd name="connsiteY4" fmla="*/ 0 h 20863"/>
              <a:gd name="connsiteX0" fmla="*/ 0 w 21600"/>
              <a:gd name="connsiteY0" fmla="*/ 0 h 21324"/>
              <a:gd name="connsiteX1" fmla="*/ 21600 w 21600"/>
              <a:gd name="connsiteY1" fmla="*/ 0 h 21324"/>
              <a:gd name="connsiteX2" fmla="*/ 17600 w 21600"/>
              <a:gd name="connsiteY2" fmla="*/ 17322 h 21324"/>
              <a:gd name="connsiteX3" fmla="*/ 0 w 21600"/>
              <a:gd name="connsiteY3" fmla="*/ 20172 h 21324"/>
              <a:gd name="connsiteX4" fmla="*/ 0 w 21600"/>
              <a:gd name="connsiteY4" fmla="*/ 0 h 21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1324">
                <a:moveTo>
                  <a:pt x="0" y="0"/>
                </a:moveTo>
                <a:lnTo>
                  <a:pt x="21600" y="0"/>
                </a:lnTo>
                <a:cubicBezTo>
                  <a:pt x="21600" y="5774"/>
                  <a:pt x="17600" y="11548"/>
                  <a:pt x="17600" y="17322"/>
                </a:cubicBezTo>
                <a:cubicBezTo>
                  <a:pt x="6800" y="17322"/>
                  <a:pt x="10800" y="23922"/>
                  <a:pt x="0" y="20172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DCEBF5"/>
              </a:gs>
              <a:gs pos="8000">
                <a:srgbClr val="83A7C3"/>
              </a:gs>
              <a:gs pos="13000">
                <a:srgbClr val="768FB9"/>
              </a:gs>
              <a:gs pos="49000">
                <a:srgbClr val="83A7C3"/>
              </a:gs>
              <a:gs pos="52000">
                <a:srgbClr val="FFFFFF"/>
              </a:gs>
              <a:gs pos="56000">
                <a:srgbClr val="9C6563"/>
              </a:gs>
              <a:gs pos="58000">
                <a:srgbClr val="80302D"/>
              </a:gs>
              <a:gs pos="71001">
                <a:srgbClr val="C0524E"/>
              </a:gs>
              <a:gs pos="94000">
                <a:srgbClr val="EBDAD4"/>
              </a:gs>
              <a:gs pos="100000">
                <a:srgbClr val="55261C"/>
              </a:gs>
            </a:gsLst>
            <a:lin ang="16200000" scaled="0"/>
          </a:gra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>
              <a:solidFill>
                <a:schemeClr val="tx1"/>
              </a:solidFill>
            </a:endParaRPr>
          </a:p>
        </p:txBody>
      </p:sp>
      <p:sp>
        <p:nvSpPr>
          <p:cNvPr id="39" name="Stroomdiagram: Document 34"/>
          <p:cNvSpPr/>
          <p:nvPr/>
        </p:nvSpPr>
        <p:spPr>
          <a:xfrm>
            <a:off x="5942456" y="5171025"/>
            <a:ext cx="321413" cy="274199"/>
          </a:xfrm>
          <a:custGeom>
            <a:avLst/>
            <a:gdLst>
              <a:gd name="connsiteX0" fmla="*/ 0 w 21600"/>
              <a:gd name="connsiteY0" fmla="*/ 0 h 21600"/>
              <a:gd name="connsiteX1" fmla="*/ 21600 w 21600"/>
              <a:gd name="connsiteY1" fmla="*/ 0 h 21600"/>
              <a:gd name="connsiteX2" fmla="*/ 21600 w 21600"/>
              <a:gd name="connsiteY2" fmla="*/ 17322 h 21600"/>
              <a:gd name="connsiteX3" fmla="*/ 0 w 21600"/>
              <a:gd name="connsiteY3" fmla="*/ 20172 h 21600"/>
              <a:gd name="connsiteX4" fmla="*/ 0 w 21600"/>
              <a:gd name="connsiteY4" fmla="*/ 0 h 21600"/>
              <a:gd name="connsiteX0" fmla="*/ 0 w 21600"/>
              <a:gd name="connsiteY0" fmla="*/ 0 h 20863"/>
              <a:gd name="connsiteX1" fmla="*/ 21600 w 21600"/>
              <a:gd name="connsiteY1" fmla="*/ 0 h 20863"/>
              <a:gd name="connsiteX2" fmla="*/ 16000 w 21600"/>
              <a:gd name="connsiteY2" fmla="*/ 11205 h 20863"/>
              <a:gd name="connsiteX3" fmla="*/ 0 w 21600"/>
              <a:gd name="connsiteY3" fmla="*/ 20172 h 20863"/>
              <a:gd name="connsiteX4" fmla="*/ 0 w 21600"/>
              <a:gd name="connsiteY4" fmla="*/ 0 h 20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0863">
                <a:moveTo>
                  <a:pt x="0" y="0"/>
                </a:moveTo>
                <a:lnTo>
                  <a:pt x="21600" y="0"/>
                </a:lnTo>
                <a:cubicBezTo>
                  <a:pt x="21600" y="5774"/>
                  <a:pt x="16000" y="5431"/>
                  <a:pt x="16000" y="11205"/>
                </a:cubicBezTo>
                <a:cubicBezTo>
                  <a:pt x="5200" y="11205"/>
                  <a:pt x="10800" y="23922"/>
                  <a:pt x="0" y="20172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DCEBF5"/>
              </a:gs>
              <a:gs pos="8000">
                <a:srgbClr val="83A7C3"/>
              </a:gs>
              <a:gs pos="13000">
                <a:srgbClr val="768FB9"/>
              </a:gs>
              <a:gs pos="49000">
                <a:srgbClr val="83A7C3"/>
              </a:gs>
              <a:gs pos="52000">
                <a:srgbClr val="FFFFFF"/>
              </a:gs>
              <a:gs pos="56000">
                <a:srgbClr val="9C6563"/>
              </a:gs>
              <a:gs pos="58000">
                <a:srgbClr val="80302D"/>
              </a:gs>
              <a:gs pos="71001">
                <a:srgbClr val="C0524E"/>
              </a:gs>
              <a:gs pos="94000">
                <a:srgbClr val="EBDAD4"/>
              </a:gs>
              <a:gs pos="100000">
                <a:srgbClr val="55261C"/>
              </a:gs>
            </a:gsLst>
            <a:lin ang="16200000" scaled="0"/>
          </a:gra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>
              <a:solidFill>
                <a:schemeClr val="tx1"/>
              </a:solidFill>
            </a:endParaRPr>
          </a:p>
        </p:txBody>
      </p:sp>
      <p:sp>
        <p:nvSpPr>
          <p:cNvPr id="72" name="Stroomdiagram: Document 71"/>
          <p:cNvSpPr/>
          <p:nvPr/>
        </p:nvSpPr>
        <p:spPr>
          <a:xfrm>
            <a:off x="5940152" y="3017873"/>
            <a:ext cx="321413" cy="284261"/>
          </a:xfrm>
          <a:prstGeom prst="flowChartDocument">
            <a:avLst/>
          </a:prstGeom>
          <a:gradFill>
            <a:gsLst>
              <a:gs pos="0">
                <a:srgbClr val="DCEBF5"/>
              </a:gs>
              <a:gs pos="8000">
                <a:srgbClr val="83A7C3"/>
              </a:gs>
              <a:gs pos="13000">
                <a:srgbClr val="768FB9"/>
              </a:gs>
              <a:gs pos="49000">
                <a:srgbClr val="83A7C3"/>
              </a:gs>
              <a:gs pos="52000">
                <a:srgbClr val="FFFFFF"/>
              </a:gs>
              <a:gs pos="56000">
                <a:srgbClr val="9C6563"/>
              </a:gs>
              <a:gs pos="58000">
                <a:srgbClr val="80302D"/>
              </a:gs>
              <a:gs pos="71001">
                <a:srgbClr val="C0524E"/>
              </a:gs>
              <a:gs pos="94000">
                <a:srgbClr val="EBDAD4"/>
              </a:gs>
              <a:gs pos="100000">
                <a:srgbClr val="55261C"/>
              </a:gs>
            </a:gsLst>
            <a:lin ang="16200000" scaled="0"/>
          </a:gra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>
              <a:solidFill>
                <a:schemeClr val="tx1"/>
              </a:solidFill>
            </a:endParaRPr>
          </a:p>
        </p:txBody>
      </p:sp>
      <p:sp>
        <p:nvSpPr>
          <p:cNvPr id="40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6588125" y="6021388"/>
            <a:ext cx="2133600" cy="2889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 eaLnBrk="0" hangingPunct="0"/>
            <a:fld id="{ADC2CB00-0C16-4A89-AE45-84DC04D4A46E}" type="slidenum">
              <a:rPr lang="en-US" smtClean="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pPr eaLnBrk="0" hangingPunct="0"/>
              <a:t>13</a:t>
            </a:fld>
            <a:endParaRPr lang="en-US" dirty="0" smtClean="0">
              <a:solidFill>
                <a:schemeClr val="tx1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19" name="Rechte verbindingslijn 118"/>
          <p:cNvCxnSpPr/>
          <p:nvPr/>
        </p:nvCxnSpPr>
        <p:spPr bwMode="auto">
          <a:xfrm>
            <a:off x="1689720" y="2061666"/>
            <a:ext cx="0" cy="503238"/>
          </a:xfrm>
          <a:prstGeom prst="line">
            <a:avLst/>
          </a:prstGeom>
          <a:ln w="25400">
            <a:solidFill>
              <a:schemeClr val="accent5">
                <a:lumMod val="75000"/>
              </a:schemeClr>
            </a:solidFill>
            <a:head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Rechte verbindingslijn 119"/>
          <p:cNvCxnSpPr/>
          <p:nvPr/>
        </p:nvCxnSpPr>
        <p:spPr bwMode="auto">
          <a:xfrm>
            <a:off x="1689720" y="2564904"/>
            <a:ext cx="5474568" cy="0"/>
          </a:xfrm>
          <a:prstGeom prst="line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Rechte verbindingslijn 120"/>
          <p:cNvCxnSpPr/>
          <p:nvPr/>
        </p:nvCxnSpPr>
        <p:spPr bwMode="auto">
          <a:xfrm flipH="1" flipV="1">
            <a:off x="7157505" y="2549029"/>
            <a:ext cx="1415" cy="351225"/>
          </a:xfrm>
          <a:prstGeom prst="line">
            <a:avLst/>
          </a:prstGeom>
          <a:ln w="25400">
            <a:solidFill>
              <a:schemeClr val="accent5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Rechte verbindingslijn 123"/>
          <p:cNvCxnSpPr/>
          <p:nvPr/>
        </p:nvCxnSpPr>
        <p:spPr bwMode="auto">
          <a:xfrm>
            <a:off x="3533973" y="2090738"/>
            <a:ext cx="0" cy="359222"/>
          </a:xfrm>
          <a:prstGeom prst="line">
            <a:avLst/>
          </a:prstGeom>
          <a:ln w="25400">
            <a:solidFill>
              <a:schemeClr val="accent5">
                <a:lumMod val="75000"/>
              </a:schemeClr>
            </a:solidFill>
            <a:head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Rechte verbindingslijn 125"/>
          <p:cNvCxnSpPr/>
          <p:nvPr/>
        </p:nvCxnSpPr>
        <p:spPr bwMode="auto">
          <a:xfrm>
            <a:off x="3533973" y="2449960"/>
            <a:ext cx="3990355" cy="0"/>
          </a:xfrm>
          <a:prstGeom prst="line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Rechte verbindingslijn 127"/>
          <p:cNvCxnSpPr/>
          <p:nvPr/>
        </p:nvCxnSpPr>
        <p:spPr bwMode="auto">
          <a:xfrm flipV="1">
            <a:off x="7524328" y="2449960"/>
            <a:ext cx="0" cy="455612"/>
          </a:xfrm>
          <a:prstGeom prst="line">
            <a:avLst/>
          </a:prstGeom>
          <a:ln w="25400">
            <a:solidFill>
              <a:schemeClr val="accent5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Rechte verbindingslijn 129"/>
          <p:cNvCxnSpPr/>
          <p:nvPr/>
        </p:nvCxnSpPr>
        <p:spPr bwMode="auto">
          <a:xfrm>
            <a:off x="5410707" y="2115274"/>
            <a:ext cx="0" cy="203289"/>
          </a:xfrm>
          <a:prstGeom prst="line">
            <a:avLst/>
          </a:prstGeom>
          <a:ln w="25400">
            <a:solidFill>
              <a:schemeClr val="accent5">
                <a:lumMod val="75000"/>
              </a:schemeClr>
            </a:solidFill>
            <a:head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Rechte verbindingslijn 131"/>
          <p:cNvCxnSpPr/>
          <p:nvPr/>
        </p:nvCxnSpPr>
        <p:spPr bwMode="auto">
          <a:xfrm>
            <a:off x="5410707" y="2313285"/>
            <a:ext cx="2617677" cy="10557"/>
          </a:xfrm>
          <a:prstGeom prst="line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Rechte verbindingslijn 133"/>
          <p:cNvCxnSpPr/>
          <p:nvPr/>
        </p:nvCxnSpPr>
        <p:spPr bwMode="auto">
          <a:xfrm flipV="1">
            <a:off x="8028384" y="2323842"/>
            <a:ext cx="0" cy="592287"/>
          </a:xfrm>
          <a:prstGeom prst="line">
            <a:avLst/>
          </a:prstGeom>
          <a:ln w="25400">
            <a:solidFill>
              <a:schemeClr val="accent5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Afgeronde rechthoek 27"/>
          <p:cNvSpPr/>
          <p:nvPr/>
        </p:nvSpPr>
        <p:spPr>
          <a:xfrm>
            <a:off x="2706092" y="1601788"/>
            <a:ext cx="1655763" cy="5032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1400" dirty="0">
                <a:solidFill>
                  <a:schemeClr val="tx1"/>
                </a:solidFill>
              </a:rPr>
              <a:t>Inzage schermen</a:t>
            </a:r>
          </a:p>
        </p:txBody>
      </p:sp>
      <p:sp>
        <p:nvSpPr>
          <p:cNvPr id="64" name="Afgeronde rechthoek 63"/>
          <p:cNvSpPr/>
          <p:nvPr/>
        </p:nvSpPr>
        <p:spPr>
          <a:xfrm>
            <a:off x="4572000" y="1601788"/>
            <a:ext cx="1655762" cy="5032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1400" dirty="0">
                <a:solidFill>
                  <a:schemeClr val="tx1"/>
                </a:solidFill>
              </a:rPr>
              <a:t>Selecties</a:t>
            </a:r>
          </a:p>
        </p:txBody>
      </p:sp>
      <p:sp>
        <p:nvSpPr>
          <p:cNvPr id="37" name="Afgeronde rechthoek 36"/>
          <p:cNvSpPr/>
          <p:nvPr/>
        </p:nvSpPr>
        <p:spPr>
          <a:xfrm>
            <a:off x="6790929" y="1585913"/>
            <a:ext cx="1679575" cy="5048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1400" dirty="0">
                <a:solidFill>
                  <a:schemeClr val="tx1"/>
                </a:solidFill>
              </a:rPr>
              <a:t>Terugmeldingen (</a:t>
            </a:r>
            <a:r>
              <a:rPr lang="nl-NL" sz="1400" dirty="0" err="1">
                <a:solidFill>
                  <a:schemeClr val="tx1"/>
                </a:solidFill>
              </a:rPr>
              <a:t>DigiMelding</a:t>
            </a:r>
            <a:r>
              <a:rPr lang="nl-NL" sz="1400" dirty="0">
                <a:solidFill>
                  <a:schemeClr val="tx1"/>
                </a:solidFill>
              </a:rPr>
              <a:t>)</a:t>
            </a:r>
          </a:p>
        </p:txBody>
      </p:sp>
      <p:cxnSp>
        <p:nvCxnSpPr>
          <p:cNvPr id="161" name="Rechte verbindingslijn 160"/>
          <p:cNvCxnSpPr/>
          <p:nvPr/>
        </p:nvCxnSpPr>
        <p:spPr bwMode="auto">
          <a:xfrm flipH="1">
            <a:off x="323528" y="1870735"/>
            <a:ext cx="529474" cy="0"/>
          </a:xfrm>
          <a:prstGeom prst="line">
            <a:avLst/>
          </a:prstGeom>
          <a:ln w="25400">
            <a:solidFill>
              <a:schemeClr val="bg2">
                <a:lumMod val="60000"/>
                <a:lumOff val="40000"/>
              </a:schemeClr>
            </a:solidFill>
            <a:prstDash val="dash"/>
            <a:head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Rechte verbindingslijn 162"/>
          <p:cNvCxnSpPr/>
          <p:nvPr/>
        </p:nvCxnSpPr>
        <p:spPr bwMode="auto">
          <a:xfrm>
            <a:off x="3059832" y="2100487"/>
            <a:ext cx="0" cy="248393"/>
          </a:xfrm>
          <a:prstGeom prst="line">
            <a:avLst/>
          </a:prstGeom>
          <a:ln w="25400">
            <a:solidFill>
              <a:schemeClr val="bg2">
                <a:lumMod val="60000"/>
                <a:lumOff val="40000"/>
              </a:schemeClr>
            </a:solidFill>
            <a:prstDash val="dash"/>
            <a:head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Rechte verbindingslijn 164"/>
          <p:cNvCxnSpPr/>
          <p:nvPr/>
        </p:nvCxnSpPr>
        <p:spPr bwMode="auto">
          <a:xfrm>
            <a:off x="611560" y="2416453"/>
            <a:ext cx="0" cy="1679922"/>
          </a:xfrm>
          <a:prstGeom prst="line">
            <a:avLst/>
          </a:prstGeom>
          <a:ln w="25400">
            <a:solidFill>
              <a:schemeClr val="bg2">
                <a:lumMod val="60000"/>
                <a:lumOff val="40000"/>
              </a:schemeClr>
            </a:solidFill>
            <a:prstDash val="dash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Rechte verbindingslijn 165"/>
          <p:cNvCxnSpPr/>
          <p:nvPr/>
        </p:nvCxnSpPr>
        <p:spPr bwMode="auto">
          <a:xfrm flipV="1">
            <a:off x="611560" y="2390553"/>
            <a:ext cx="2448272" cy="11415"/>
          </a:xfrm>
          <a:prstGeom prst="line">
            <a:avLst/>
          </a:prstGeom>
          <a:ln w="25400">
            <a:solidFill>
              <a:schemeClr val="bg2">
                <a:lumMod val="60000"/>
                <a:lumOff val="40000"/>
              </a:schemeClr>
            </a:solidFill>
            <a:prstDash val="dash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Afgeronde rechthoek 9"/>
          <p:cNvSpPr/>
          <p:nvPr/>
        </p:nvSpPr>
        <p:spPr>
          <a:xfrm>
            <a:off x="3996358" y="2918500"/>
            <a:ext cx="1655762" cy="5048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1400" dirty="0">
                <a:solidFill>
                  <a:schemeClr val="tx1"/>
                </a:solidFill>
              </a:rPr>
              <a:t>Distributie </a:t>
            </a:r>
            <a:r>
              <a:rPr lang="nl-NL" sz="1400" dirty="0" smtClean="0">
                <a:solidFill>
                  <a:schemeClr val="tx1"/>
                </a:solidFill>
              </a:rPr>
              <a:t>component</a:t>
            </a:r>
            <a:endParaRPr lang="nl-NL" sz="1400" dirty="0">
              <a:solidFill>
                <a:schemeClr val="tx1"/>
              </a:solidFill>
            </a:endParaRPr>
          </a:p>
        </p:txBody>
      </p:sp>
      <p:sp>
        <p:nvSpPr>
          <p:cNvPr id="117" name="Afgeronde rechthoek 116"/>
          <p:cNvSpPr/>
          <p:nvPr/>
        </p:nvSpPr>
        <p:spPr>
          <a:xfrm>
            <a:off x="846334" y="1587501"/>
            <a:ext cx="1655763" cy="5032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1400" dirty="0" smtClean="0">
                <a:solidFill>
                  <a:schemeClr val="tx1"/>
                </a:solidFill>
              </a:rPr>
              <a:t>E-Formulieren</a:t>
            </a:r>
            <a:endParaRPr lang="nl-NL" sz="1400" dirty="0">
              <a:solidFill>
                <a:schemeClr val="tx1"/>
              </a:solidFill>
            </a:endParaRPr>
          </a:p>
        </p:txBody>
      </p:sp>
      <p:grpSp>
        <p:nvGrpSpPr>
          <p:cNvPr id="106" name="Groep 105"/>
          <p:cNvGrpSpPr/>
          <p:nvPr/>
        </p:nvGrpSpPr>
        <p:grpSpPr>
          <a:xfrm>
            <a:off x="6749981" y="2900254"/>
            <a:ext cx="1846262" cy="543928"/>
            <a:chOff x="6749981" y="2900254"/>
            <a:chExt cx="1846262" cy="543928"/>
          </a:xfrm>
        </p:grpSpPr>
        <p:sp>
          <p:nvSpPr>
            <p:cNvPr id="9" name="Afgeronde rechthoek 8"/>
            <p:cNvSpPr/>
            <p:nvPr/>
          </p:nvSpPr>
          <p:spPr>
            <a:xfrm>
              <a:off x="6749981" y="2900254"/>
              <a:ext cx="1657350" cy="50482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nl-NL" sz="1400" dirty="0" smtClean="0">
                  <a:solidFill>
                    <a:schemeClr val="tx1"/>
                  </a:solidFill>
                </a:rPr>
                <a:t>Magazijn component</a:t>
              </a:r>
              <a:endParaRPr lang="nl-NL" sz="1400" dirty="0">
                <a:solidFill>
                  <a:schemeClr val="tx1"/>
                </a:solidFill>
              </a:endParaRPr>
            </a:p>
          </p:txBody>
        </p:sp>
        <p:sp>
          <p:nvSpPr>
            <p:cNvPr id="34" name="Stroomdiagram: Magnetische schijf 33"/>
            <p:cNvSpPr/>
            <p:nvPr/>
          </p:nvSpPr>
          <p:spPr>
            <a:xfrm>
              <a:off x="8218418" y="3118744"/>
              <a:ext cx="377825" cy="325438"/>
            </a:xfrm>
            <a:prstGeom prst="flowChartMagneticDisk">
              <a:avLst/>
            </a:prstGeom>
            <a:gradFill flip="none" rotWithShape="1">
              <a:gsLst>
                <a:gs pos="0">
                  <a:srgbClr val="DCEBF5"/>
                </a:gs>
                <a:gs pos="1000">
                  <a:srgbClr val="83A7C3"/>
                </a:gs>
                <a:gs pos="13000">
                  <a:srgbClr val="768FB9"/>
                </a:gs>
                <a:gs pos="45000">
                  <a:srgbClr val="83A7C3"/>
                </a:gs>
                <a:gs pos="52000">
                  <a:srgbClr val="FFFFFF"/>
                </a:gs>
                <a:gs pos="56000">
                  <a:srgbClr val="9C6563"/>
                </a:gs>
                <a:gs pos="58000">
                  <a:srgbClr val="80302D"/>
                </a:gs>
                <a:gs pos="90000">
                  <a:srgbClr val="C0524E"/>
                </a:gs>
                <a:gs pos="94000">
                  <a:srgbClr val="EBDAD4"/>
                </a:gs>
                <a:gs pos="100000">
                  <a:srgbClr val="55261C"/>
                </a:gs>
              </a:gsLst>
              <a:path path="rect">
                <a:fillToRect l="100000" t="100000"/>
              </a:path>
              <a:tileRect r="-100000" b="-10000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nl-NL" sz="1100" dirty="0">
                <a:solidFill>
                  <a:schemeClr val="tx1"/>
                </a:solidFill>
              </a:endParaRPr>
            </a:p>
          </p:txBody>
        </p:sp>
      </p:grpSp>
      <p:sp>
        <p:nvSpPr>
          <p:cNvPr id="91" name="Afgeronde rechthoek 90"/>
          <p:cNvSpPr/>
          <p:nvPr/>
        </p:nvSpPr>
        <p:spPr>
          <a:xfrm>
            <a:off x="766003" y="2707155"/>
            <a:ext cx="2293829" cy="1948072"/>
          </a:xfrm>
          <a:prstGeom prst="roundRect">
            <a:avLst/>
          </a:prstGeom>
          <a:solidFill>
            <a:schemeClr val="accent5">
              <a:alpha val="34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 dirty="0">
              <a:solidFill>
                <a:schemeClr val="tx1"/>
              </a:solidFill>
            </a:endParaRPr>
          </a:p>
        </p:txBody>
      </p:sp>
      <p:cxnSp>
        <p:nvCxnSpPr>
          <p:cNvPr id="14" name="Rechte verbindingslijn met pijl 13"/>
          <p:cNvCxnSpPr>
            <a:stCxn id="7" idx="2"/>
            <a:endCxn id="29" idx="0"/>
          </p:cNvCxnSpPr>
          <p:nvPr/>
        </p:nvCxnSpPr>
        <p:spPr>
          <a:xfrm>
            <a:off x="1809909" y="3434438"/>
            <a:ext cx="0" cy="410319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Afgeronde rechthoek 28"/>
          <p:cNvSpPr/>
          <p:nvPr/>
        </p:nvSpPr>
        <p:spPr>
          <a:xfrm>
            <a:off x="982028" y="3844757"/>
            <a:ext cx="1655762" cy="5032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1400" dirty="0">
                <a:solidFill>
                  <a:schemeClr val="tx1"/>
                </a:solidFill>
              </a:rPr>
              <a:t>Basisregistratie Personen (BRP)</a:t>
            </a:r>
          </a:p>
        </p:txBody>
      </p:sp>
      <p:sp>
        <p:nvSpPr>
          <p:cNvPr id="7" name="Afgeronde rechthoek 6"/>
          <p:cNvSpPr/>
          <p:nvPr/>
        </p:nvSpPr>
        <p:spPr>
          <a:xfrm>
            <a:off x="982028" y="2929613"/>
            <a:ext cx="1655762" cy="5048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1400" dirty="0" err="1" smtClean="0">
                <a:solidFill>
                  <a:schemeClr val="tx1"/>
                </a:solidFill>
              </a:rPr>
              <a:t>Burgerzaken-modules</a:t>
            </a:r>
            <a:r>
              <a:rPr lang="nl-NL" sz="1400" dirty="0" smtClean="0">
                <a:solidFill>
                  <a:schemeClr val="tx1"/>
                </a:solidFill>
              </a:rPr>
              <a:t> </a:t>
            </a:r>
            <a:r>
              <a:rPr lang="nl-NL" sz="1400" dirty="0">
                <a:solidFill>
                  <a:schemeClr val="tx1"/>
                </a:solidFill>
              </a:rPr>
              <a:t>(BZM)</a:t>
            </a:r>
          </a:p>
        </p:txBody>
      </p:sp>
      <p:sp>
        <p:nvSpPr>
          <p:cNvPr id="18469" name="Cilinder 18468"/>
          <p:cNvSpPr/>
          <p:nvPr/>
        </p:nvSpPr>
        <p:spPr>
          <a:xfrm>
            <a:off x="2555777" y="4130506"/>
            <a:ext cx="360040" cy="325438"/>
          </a:xfrm>
          <a:prstGeom prst="can">
            <a:avLst/>
          </a:prstGeom>
          <a:solidFill>
            <a:srgbClr val="80302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2" name="Cilinder 181"/>
          <p:cNvSpPr/>
          <p:nvPr/>
        </p:nvSpPr>
        <p:spPr>
          <a:xfrm>
            <a:off x="2528157" y="3271719"/>
            <a:ext cx="360040" cy="325438"/>
          </a:xfrm>
          <a:prstGeom prst="can">
            <a:avLst/>
          </a:prstGeom>
          <a:solidFill>
            <a:srgbClr val="66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5509865"/>
            <a:ext cx="3511550" cy="511423"/>
          </a:xfrm>
        </p:spPr>
        <p:txBody>
          <a:bodyPr/>
          <a:lstStyle/>
          <a:p>
            <a:pPr eaLnBrk="1" hangingPunct="1"/>
            <a:r>
              <a:rPr lang="nl-NL" sz="1600" dirty="0" smtClean="0"/>
              <a:t>Toekomstige situatie</a:t>
            </a:r>
            <a:endParaRPr lang="en-US" sz="1600" dirty="0" smtClean="0"/>
          </a:p>
        </p:txBody>
      </p:sp>
      <p:cxnSp>
        <p:nvCxnSpPr>
          <p:cNvPr id="60" name="Rechte verbindingslijn 59"/>
          <p:cNvCxnSpPr>
            <a:endCxn id="29" idx="1"/>
          </p:cNvCxnSpPr>
          <p:nvPr/>
        </p:nvCxnSpPr>
        <p:spPr bwMode="auto">
          <a:xfrm>
            <a:off x="588265" y="4096375"/>
            <a:ext cx="393763" cy="1"/>
          </a:xfrm>
          <a:prstGeom prst="line">
            <a:avLst/>
          </a:prstGeom>
          <a:ln w="25400">
            <a:solidFill>
              <a:schemeClr val="bg2">
                <a:lumMod val="60000"/>
                <a:lumOff val="40000"/>
              </a:schemeClr>
            </a:solidFill>
            <a:prstDash val="dash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Rechte verbindingslijn 64"/>
          <p:cNvCxnSpPr/>
          <p:nvPr/>
        </p:nvCxnSpPr>
        <p:spPr bwMode="auto">
          <a:xfrm>
            <a:off x="323528" y="1908771"/>
            <a:ext cx="0" cy="2331273"/>
          </a:xfrm>
          <a:prstGeom prst="line">
            <a:avLst/>
          </a:prstGeom>
          <a:ln w="25400">
            <a:solidFill>
              <a:schemeClr val="bg2">
                <a:lumMod val="60000"/>
                <a:lumOff val="40000"/>
              </a:schemeClr>
            </a:solidFill>
            <a:prstDash val="dash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Rechte verbindingslijn 67"/>
          <p:cNvCxnSpPr/>
          <p:nvPr/>
        </p:nvCxnSpPr>
        <p:spPr bwMode="auto">
          <a:xfrm>
            <a:off x="323528" y="4240044"/>
            <a:ext cx="658786" cy="3324"/>
          </a:xfrm>
          <a:prstGeom prst="line">
            <a:avLst/>
          </a:prstGeom>
          <a:ln w="25400">
            <a:solidFill>
              <a:schemeClr val="bg2">
                <a:lumMod val="60000"/>
                <a:lumOff val="40000"/>
              </a:schemeClr>
            </a:solidFill>
            <a:prstDash val="dash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Stroomdiagram: Document 75"/>
          <p:cNvSpPr/>
          <p:nvPr/>
        </p:nvSpPr>
        <p:spPr>
          <a:xfrm>
            <a:off x="228600" y="2223467"/>
            <a:ext cx="457200" cy="250825"/>
          </a:xfrm>
          <a:prstGeom prst="flowChartDocument">
            <a:avLst/>
          </a:prstGeom>
          <a:solidFill>
            <a:srgbClr val="80302D"/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77" name="Stroomdiagram: Document 76"/>
          <p:cNvSpPr/>
          <p:nvPr/>
        </p:nvSpPr>
        <p:spPr>
          <a:xfrm>
            <a:off x="4198404" y="5445224"/>
            <a:ext cx="457200" cy="250825"/>
          </a:xfrm>
          <a:prstGeom prst="flowChartDocument">
            <a:avLst/>
          </a:prstGeom>
          <a:solidFill>
            <a:srgbClr val="80302D"/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78" name="Tekstvak 77"/>
          <p:cNvSpPr txBox="1">
            <a:spLocks noChangeArrowheads="1"/>
          </p:cNvSpPr>
          <p:nvPr/>
        </p:nvSpPr>
        <p:spPr bwMode="auto">
          <a:xfrm>
            <a:off x="32879" y="2444481"/>
            <a:ext cx="87876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 sz="800" dirty="0" smtClean="0"/>
              <a:t>BRP-gegevens</a:t>
            </a:r>
            <a:endParaRPr lang="nl-NL" dirty="0"/>
          </a:p>
        </p:txBody>
      </p:sp>
      <p:sp>
        <p:nvSpPr>
          <p:cNvPr id="79" name="Tekstvak 78"/>
          <p:cNvSpPr txBox="1">
            <a:spLocks noChangeArrowheads="1"/>
          </p:cNvSpPr>
          <p:nvPr/>
        </p:nvSpPr>
        <p:spPr bwMode="auto">
          <a:xfrm>
            <a:off x="3996358" y="5661248"/>
            <a:ext cx="87876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 sz="800" dirty="0" smtClean="0"/>
              <a:t>BRP-gegevens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42165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" grpId="0" animBg="1"/>
      <p:bldP spid="18432" grpId="0" animBg="1"/>
      <p:bldP spid="71" grpId="0" animBg="1"/>
      <p:bldP spid="18444" grpId="0"/>
      <p:bldP spid="84" grpId="0"/>
      <p:bldP spid="35" grpId="0" animBg="1"/>
      <p:bldP spid="38" grpId="0" animBg="1"/>
      <p:bldP spid="39" grpId="0" animBg="1"/>
      <p:bldP spid="72" grpId="0" animBg="1"/>
      <p:bldP spid="28" grpId="0" animBg="1"/>
      <p:bldP spid="64" grpId="0" animBg="1"/>
      <p:bldP spid="37" grpId="0" animBg="1"/>
      <p:bldP spid="10" grpId="0" animBg="1"/>
      <p:bldP spid="117" grpId="0" animBg="1"/>
      <p:bldP spid="91" grpId="0" animBg="1"/>
      <p:bldP spid="29" grpId="0" animBg="1"/>
      <p:bldP spid="7" grpId="0" animBg="1"/>
      <p:bldP spid="18469" grpId="0" animBg="1"/>
      <p:bldP spid="182" grpId="0" animBg="1"/>
      <p:bldP spid="76" grpId="0" animBg="1"/>
      <p:bldP spid="77" grpId="0" animBg="1"/>
      <p:bldP spid="78" grpId="0"/>
      <p:bldP spid="7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12776"/>
            <a:ext cx="8378491" cy="4073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68642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190722"/>
            <a:ext cx="4752528" cy="4692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532907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4A4B56D-8E17-46F8-9FA7-297BDCF42E10}" type="slidenum">
              <a:rPr lang="en-US"/>
              <a:pPr/>
              <a:t>16</a:t>
            </a:fld>
            <a:endParaRPr lang="en-US"/>
          </a:p>
        </p:txBody>
      </p:sp>
      <p:sp>
        <p:nvSpPr>
          <p:cNvPr id="6041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941388" y="1460500"/>
            <a:ext cx="7720012" cy="19224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l">
              <a:spcBef>
                <a:spcPct val="200000"/>
              </a:spcBef>
            </a:pPr>
            <a:r>
              <a:rPr lang="nl-NL" sz="3200" b="1" i="1" smtClean="0">
                <a:solidFill>
                  <a:srgbClr val="E37222"/>
                </a:solidFill>
                <a:latin typeface="Verdana" pitchFamily="34" charset="0"/>
                <a:ea typeface="ヒラギノ角ゴ Pro W3"/>
                <a:cs typeface="ヒラギノ角ゴ Pro W3"/>
              </a:rPr>
              <a:t>Reacties, vragen, opmerkingen?</a:t>
            </a:r>
            <a:r>
              <a:rPr lang="nl-NL" sz="3200" b="1" smtClean="0">
                <a:solidFill>
                  <a:srgbClr val="E37222"/>
                </a:solidFill>
                <a:latin typeface="Verdana" pitchFamily="34" charset="0"/>
                <a:ea typeface="ヒラギノ角ゴ Pro W3"/>
                <a:cs typeface="ヒラギノ角ゴ Pro W3"/>
              </a:rPr>
              <a:t/>
            </a:r>
            <a:br>
              <a:rPr lang="nl-NL" sz="3200" b="1" smtClean="0">
                <a:solidFill>
                  <a:srgbClr val="E37222"/>
                </a:solidFill>
                <a:latin typeface="Verdana" pitchFamily="34" charset="0"/>
                <a:ea typeface="ヒラギノ角ゴ Pro W3"/>
                <a:cs typeface="ヒラギノ角ゴ Pro W3"/>
              </a:rPr>
            </a:br>
            <a:endParaRPr lang="en-US" sz="3200" b="1" smtClean="0">
              <a:solidFill>
                <a:srgbClr val="F79646"/>
              </a:solidFill>
              <a:latin typeface="Verdana" pitchFamily="34" charset="0"/>
              <a:ea typeface="ヒラギノ角ゴ Pro W3"/>
              <a:cs typeface="ヒラギノ角ゴ Pro W3"/>
            </a:endParaRPr>
          </a:p>
        </p:txBody>
      </p:sp>
      <p:pic>
        <p:nvPicPr>
          <p:cNvPr id="5" name="Tijdelijke aanduiding voor inhoud 8"/>
          <p:cNvPicPr>
            <a:picLocks noChangeAspect="1"/>
          </p:cNvPicPr>
          <p:nvPr/>
        </p:nvPicPr>
        <p:blipFill>
          <a:blip r:embed="rId3" cstate="print"/>
          <a:srcRect l="-45646" r="-45646"/>
          <a:stretch>
            <a:fillRect/>
          </a:stretch>
        </p:blipFill>
        <p:spPr bwMode="auto">
          <a:xfrm>
            <a:off x="1835696" y="2852936"/>
            <a:ext cx="5372110" cy="2798692"/>
          </a:xfrm>
          <a:prstGeom prst="rect">
            <a:avLst/>
          </a:prstGeom>
          <a:noFill/>
          <a:ln>
            <a:noFill/>
          </a:ln>
          <a:effectLst>
            <a:softEdge rad="190500"/>
          </a:effectLst>
          <a:extLst>
            <a:ext uri="{FAA26D3D-D897-4be2-8F04-BA451C77F1D7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6"/>
          <p:cNvSpPr>
            <a:spLocks noChangeArrowheads="1"/>
          </p:cNvSpPr>
          <p:nvPr/>
        </p:nvSpPr>
        <p:spPr bwMode="auto">
          <a:xfrm>
            <a:off x="6818313" y="51339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7651" name="Rectangle 8"/>
          <p:cNvSpPr>
            <a:spLocks noGrp="1" noChangeArrowheads="1"/>
          </p:cNvSpPr>
          <p:nvPr>
            <p:ph type="title"/>
          </p:nvPr>
        </p:nvSpPr>
        <p:spPr>
          <a:xfrm>
            <a:off x="900113" y="1676400"/>
            <a:ext cx="7405687" cy="1600200"/>
          </a:xfrm>
          <a:noFill/>
        </p:spPr>
        <p:txBody>
          <a:bodyPr/>
          <a:lstStyle/>
          <a:p>
            <a:pPr eaLnBrk="1" hangingPunct="1">
              <a:lnSpc>
                <a:spcPct val="130000"/>
              </a:lnSpc>
            </a:pPr>
            <a:r>
              <a:rPr lang="en-US" sz="2000" b="0" i="0" dirty="0" err="1" smtClean="0">
                <a:solidFill>
                  <a:schemeClr val="tx1"/>
                </a:solidFill>
              </a:rPr>
              <a:t>Operatie</a:t>
            </a:r>
            <a:r>
              <a:rPr lang="en-US" sz="2000" b="0" i="0" dirty="0" smtClean="0">
                <a:solidFill>
                  <a:schemeClr val="tx1"/>
                </a:solidFill>
              </a:rPr>
              <a:t> BRP is </a:t>
            </a:r>
            <a:r>
              <a:rPr lang="en-US" sz="2000" b="0" i="0" dirty="0" err="1" smtClean="0">
                <a:solidFill>
                  <a:schemeClr val="tx1"/>
                </a:solidFill>
              </a:rPr>
              <a:t>een</a:t>
            </a:r>
            <a:r>
              <a:rPr lang="en-US" sz="2000" b="0" i="0" dirty="0" smtClean="0">
                <a:solidFill>
                  <a:schemeClr val="tx1"/>
                </a:solidFill>
              </a:rPr>
              <a:t> </a:t>
            </a:r>
            <a:r>
              <a:rPr lang="en-US" sz="2000" b="0" i="0" dirty="0" err="1" smtClean="0">
                <a:solidFill>
                  <a:schemeClr val="tx1"/>
                </a:solidFill>
              </a:rPr>
              <a:t>onderdeel</a:t>
            </a:r>
            <a:r>
              <a:rPr lang="en-US" sz="2000" b="0" i="0" dirty="0" smtClean="0">
                <a:solidFill>
                  <a:schemeClr val="tx1"/>
                </a:solidFill>
              </a:rPr>
              <a:t> van het </a:t>
            </a:r>
            <a:r>
              <a:rPr lang="en-US" sz="2000" b="0" i="0" dirty="0" err="1" smtClean="0">
                <a:solidFill>
                  <a:schemeClr val="tx1"/>
                </a:solidFill>
              </a:rPr>
              <a:t>Programma</a:t>
            </a:r>
            <a:r>
              <a:rPr lang="en-US" sz="2000" b="0" i="0" dirty="0" smtClean="0">
                <a:solidFill>
                  <a:schemeClr val="tx1"/>
                </a:solidFill>
              </a:rPr>
              <a:t> </a:t>
            </a:r>
            <a:r>
              <a:rPr lang="en-US" sz="2000" b="0" i="0" dirty="0" err="1" smtClean="0">
                <a:solidFill>
                  <a:schemeClr val="tx1"/>
                </a:solidFill>
              </a:rPr>
              <a:t>modernisering</a:t>
            </a:r>
            <a:r>
              <a:rPr lang="en-US" sz="2000" b="0" i="0" dirty="0" smtClean="0">
                <a:solidFill>
                  <a:schemeClr val="tx1"/>
                </a:solidFill>
              </a:rPr>
              <a:t> GBA en </a:t>
            </a:r>
            <a:r>
              <a:rPr lang="en-US" sz="2000" b="0" i="0" dirty="0" err="1" smtClean="0">
                <a:solidFill>
                  <a:schemeClr val="tx1"/>
                </a:solidFill>
              </a:rPr>
              <a:t>ondersteunt</a:t>
            </a:r>
            <a:r>
              <a:rPr lang="en-US" sz="2000" b="0" i="0" dirty="0" smtClean="0">
                <a:solidFill>
                  <a:schemeClr val="tx1"/>
                </a:solidFill>
              </a:rPr>
              <a:t> </a:t>
            </a:r>
            <a:r>
              <a:rPr lang="en-US" sz="2000" b="0" i="0" dirty="0" err="1" smtClean="0">
                <a:solidFill>
                  <a:schemeClr val="tx1"/>
                </a:solidFill>
              </a:rPr>
              <a:t>gemeenten</a:t>
            </a:r>
            <a:r>
              <a:rPr lang="en-US" sz="2000" b="0" i="0" dirty="0" smtClean="0">
                <a:solidFill>
                  <a:schemeClr val="tx1"/>
                </a:solidFill>
              </a:rPr>
              <a:t> </a:t>
            </a:r>
            <a:r>
              <a:rPr lang="en-US" sz="2000" b="0" i="0" dirty="0" err="1" smtClean="0">
                <a:solidFill>
                  <a:schemeClr val="tx1"/>
                </a:solidFill>
              </a:rPr>
              <a:t>bij</a:t>
            </a:r>
            <a:r>
              <a:rPr lang="en-US" sz="2000" b="0" i="0" dirty="0" smtClean="0">
                <a:solidFill>
                  <a:schemeClr val="tx1"/>
                </a:solidFill>
              </a:rPr>
              <a:t> </a:t>
            </a:r>
            <a:br>
              <a:rPr lang="en-US" sz="2000" b="0" i="0" dirty="0" smtClean="0">
                <a:solidFill>
                  <a:schemeClr val="tx1"/>
                </a:solidFill>
              </a:rPr>
            </a:br>
            <a:r>
              <a:rPr lang="en-US" sz="2000" b="0" i="0" dirty="0" smtClean="0">
                <a:solidFill>
                  <a:schemeClr val="tx1"/>
                </a:solidFill>
              </a:rPr>
              <a:t>de </a:t>
            </a:r>
            <a:r>
              <a:rPr lang="en-US" sz="2000" b="0" i="0" dirty="0" err="1" smtClean="0">
                <a:solidFill>
                  <a:schemeClr val="tx1"/>
                </a:solidFill>
              </a:rPr>
              <a:t>transitie</a:t>
            </a:r>
            <a:r>
              <a:rPr lang="en-US" sz="2000" b="0" i="0" dirty="0" smtClean="0">
                <a:solidFill>
                  <a:schemeClr val="tx1"/>
                </a:solidFill>
              </a:rPr>
              <a:t> van GBA </a:t>
            </a:r>
            <a:r>
              <a:rPr lang="en-US" sz="2000" b="0" i="0" dirty="0" err="1" smtClean="0">
                <a:solidFill>
                  <a:schemeClr val="tx1"/>
                </a:solidFill>
              </a:rPr>
              <a:t>naar</a:t>
            </a:r>
            <a:r>
              <a:rPr lang="en-US" sz="2000" b="0" i="0" dirty="0" smtClean="0">
                <a:solidFill>
                  <a:schemeClr val="tx1"/>
                </a:solidFill>
              </a:rPr>
              <a:t> </a:t>
            </a:r>
            <a:r>
              <a:rPr lang="en-US" sz="2000" b="0" i="0" dirty="0" err="1" smtClean="0">
                <a:solidFill>
                  <a:schemeClr val="tx1"/>
                </a:solidFill>
              </a:rPr>
              <a:t>Basisregistratie</a:t>
            </a:r>
            <a:r>
              <a:rPr lang="en-US" sz="2000" b="0" i="0" dirty="0" smtClean="0">
                <a:solidFill>
                  <a:schemeClr val="tx1"/>
                </a:solidFill>
              </a:rPr>
              <a:t> </a:t>
            </a:r>
            <a:r>
              <a:rPr lang="en-US" sz="2000" b="0" i="0" dirty="0" err="1" smtClean="0">
                <a:solidFill>
                  <a:schemeClr val="tx1"/>
                </a:solidFill>
              </a:rPr>
              <a:t>Personen</a:t>
            </a:r>
            <a:r>
              <a:rPr lang="en-US" sz="2000" b="0" i="0" dirty="0" smtClean="0">
                <a:solidFill>
                  <a:schemeClr val="tx1"/>
                </a:solidFill>
              </a:rPr>
              <a:t>.</a:t>
            </a:r>
            <a:endParaRPr lang="nl-NL" dirty="0" smtClean="0">
              <a:latin typeface="Arial" charset="0"/>
            </a:endParaRPr>
          </a:p>
        </p:txBody>
      </p:sp>
      <p:sp>
        <p:nvSpPr>
          <p:cNvPr id="27652" name="Rectangle 14"/>
          <p:cNvSpPr>
            <a:spLocks noChangeArrowheads="1"/>
          </p:cNvSpPr>
          <p:nvPr/>
        </p:nvSpPr>
        <p:spPr bwMode="auto">
          <a:xfrm>
            <a:off x="4541838" y="47386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pic>
        <p:nvPicPr>
          <p:cNvPr id="27653" name="Picture 15" descr="nvv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4545013"/>
            <a:ext cx="2474913" cy="77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16" descr="RO_BZK_BPR_Logo_2_RG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4383088"/>
            <a:ext cx="2438400" cy="118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Picture 17" descr="RO_BZK_Logo_2_301U_pos op kleur_x_nl_RG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4419600"/>
            <a:ext cx="2667000" cy="96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6" name="Rectangle 18"/>
          <p:cNvSpPr>
            <a:spLocks noChangeArrowheads="1"/>
          </p:cNvSpPr>
          <p:nvPr/>
        </p:nvSpPr>
        <p:spPr bwMode="auto">
          <a:xfrm>
            <a:off x="900113" y="3657600"/>
            <a:ext cx="764381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nl-NL" b="1" i="1">
                <a:solidFill>
                  <a:srgbClr val="E37222"/>
                </a:solidFill>
                <a:latin typeface="Verdana" pitchFamily="34" charset="0"/>
              </a:rPr>
              <a:t>In samenwerking met</a:t>
            </a:r>
            <a:endParaRPr lang="nl-NL" sz="2400" b="1" i="1">
              <a:solidFill>
                <a:srgbClr val="E37222"/>
              </a:solidFill>
              <a:latin typeface="Verdana" pitchFamily="34" charset="0"/>
            </a:endParaRPr>
          </a:p>
        </p:txBody>
      </p:sp>
      <p:sp>
        <p:nvSpPr>
          <p:cNvPr id="9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6588125" y="6021388"/>
            <a:ext cx="2133600" cy="2889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 eaLnBrk="0" hangingPunct="0"/>
            <a:fld id="{ADC2CB00-0C16-4A89-AE45-84DC04D4A46E}" type="slidenum">
              <a:rPr lang="en-US" smtClean="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pPr eaLnBrk="0" hangingPunct="0"/>
              <a:t>17</a:t>
            </a:fld>
            <a:endParaRPr lang="en-US" dirty="0" smtClean="0">
              <a:solidFill>
                <a:schemeClr val="tx1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Agenda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000" dirty="0" err="1" smtClean="0"/>
              <a:t>Kort</a:t>
            </a:r>
            <a:r>
              <a:rPr lang="en-US" sz="2000" dirty="0" smtClean="0"/>
              <a:t> even </a:t>
            </a:r>
            <a:r>
              <a:rPr lang="en-US" sz="2000" dirty="0" err="1" smtClean="0"/>
              <a:t>voorstellen</a:t>
            </a:r>
            <a:endParaRPr lang="en-US" sz="2000" dirty="0" smtClean="0"/>
          </a:p>
          <a:p>
            <a:pPr eaLnBrk="1" hangingPunct="1"/>
            <a:endParaRPr lang="en-US" sz="2000" dirty="0" smtClean="0"/>
          </a:p>
          <a:p>
            <a:pPr eaLnBrk="1" hangingPunct="1"/>
            <a:r>
              <a:rPr lang="en-US" sz="2000" dirty="0" err="1" smtClean="0"/>
              <a:t>Binnengemeentelijke</a:t>
            </a:r>
            <a:r>
              <a:rPr lang="en-US" sz="2000" dirty="0" smtClean="0"/>
              <a:t> </a:t>
            </a:r>
            <a:r>
              <a:rPr lang="en-US" sz="2000" dirty="0" err="1" smtClean="0"/>
              <a:t>Leveringen</a:t>
            </a:r>
            <a:r>
              <a:rPr lang="en-US" sz="2000" dirty="0" smtClean="0"/>
              <a:t>….</a:t>
            </a:r>
            <a:r>
              <a:rPr lang="en-US" sz="2000" dirty="0" err="1" smtClean="0"/>
              <a:t>wat</a:t>
            </a:r>
            <a:r>
              <a:rPr lang="en-US" sz="2000" dirty="0" smtClean="0"/>
              <a:t> is </a:t>
            </a:r>
            <a:r>
              <a:rPr lang="en-US" sz="2000" dirty="0" err="1" smtClean="0"/>
              <a:t>dat</a:t>
            </a:r>
            <a:r>
              <a:rPr lang="en-US" sz="2000" dirty="0" smtClean="0"/>
              <a:t>?</a:t>
            </a:r>
          </a:p>
          <a:p>
            <a:pPr eaLnBrk="1" hangingPunct="1"/>
            <a:endParaRPr lang="en-US" sz="2000" dirty="0" smtClean="0"/>
          </a:p>
          <a:p>
            <a:pPr eaLnBrk="1" hangingPunct="1"/>
            <a:r>
              <a:rPr lang="en-US" sz="2000" dirty="0" err="1" smtClean="0"/>
              <a:t>Veranderingen</a:t>
            </a:r>
            <a:r>
              <a:rPr lang="en-US" sz="2000" dirty="0" smtClean="0"/>
              <a:t> </a:t>
            </a:r>
            <a:r>
              <a:rPr lang="en-US" sz="2000" dirty="0" err="1" smtClean="0"/>
              <a:t>bij</a:t>
            </a:r>
            <a:r>
              <a:rPr lang="en-US" sz="2000" dirty="0" smtClean="0"/>
              <a:t> de </a:t>
            </a:r>
            <a:r>
              <a:rPr lang="en-US" sz="2000" dirty="0" err="1" smtClean="0"/>
              <a:t>invoering</a:t>
            </a:r>
            <a:r>
              <a:rPr lang="en-US" sz="2000" dirty="0" smtClean="0"/>
              <a:t> van het BRP-</a:t>
            </a:r>
            <a:r>
              <a:rPr lang="en-US" sz="2000" dirty="0" err="1" smtClean="0"/>
              <a:t>stelsel</a:t>
            </a:r>
            <a:endParaRPr lang="en-US" sz="2000" dirty="0" smtClean="0"/>
          </a:p>
          <a:p>
            <a:pPr eaLnBrk="1" hangingPunct="1"/>
            <a:endParaRPr lang="en-US" sz="2000" dirty="0" smtClean="0"/>
          </a:p>
          <a:p>
            <a:pPr eaLnBrk="1" hangingPunct="1"/>
            <a:r>
              <a:rPr lang="en-US" sz="2000" dirty="0" err="1" smtClean="0"/>
              <a:t>Binnengemeentelijke</a:t>
            </a:r>
            <a:r>
              <a:rPr lang="en-US" sz="2000" dirty="0" smtClean="0"/>
              <a:t> levering scenario</a:t>
            </a:r>
            <a:br>
              <a:rPr lang="en-US" sz="2000" dirty="0" smtClean="0"/>
            </a:br>
            <a:endParaRPr lang="en-US" sz="2000" dirty="0" smtClean="0"/>
          </a:p>
          <a:p>
            <a:pPr eaLnBrk="1" hangingPunct="1"/>
            <a:r>
              <a:rPr lang="en-US" sz="2000" dirty="0" err="1" smtClean="0"/>
              <a:t>Vragen</a:t>
            </a:r>
            <a:endParaRPr lang="en-US" sz="2000" dirty="0" smtClean="0"/>
          </a:p>
          <a:p>
            <a:pPr eaLnBrk="1" hangingPunct="1"/>
            <a:endParaRPr lang="en-US" sz="1800" dirty="0" smtClean="0"/>
          </a:p>
          <a:p>
            <a:pPr eaLnBrk="1" hangingPunct="1"/>
            <a:endParaRPr lang="en-US" sz="1800" dirty="0" smtClean="0"/>
          </a:p>
        </p:txBody>
      </p:sp>
      <p:sp>
        <p:nvSpPr>
          <p:cNvPr id="4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6588125" y="6021388"/>
            <a:ext cx="2133600" cy="2889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 eaLnBrk="0" hangingPunct="0"/>
            <a:fld id="{ADC2CB00-0C16-4A89-AE45-84DC04D4A46E}" type="slidenum">
              <a:rPr lang="en-US" smtClean="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pPr eaLnBrk="0" hangingPunct="0"/>
              <a:t>2</a:t>
            </a:fld>
            <a:endParaRPr lang="en-US" dirty="0" smtClean="0">
              <a:solidFill>
                <a:schemeClr val="tx1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2678113"/>
            <a:ext cx="9144000" cy="1143000"/>
          </a:xfrm>
        </p:spPr>
        <p:txBody>
          <a:bodyPr/>
          <a:lstStyle/>
          <a:p>
            <a:pPr algn="ctr" eaLnBrk="1" hangingPunct="1"/>
            <a:r>
              <a:rPr lang="nl-NL" sz="3400" dirty="0" smtClean="0"/>
              <a:t>Binnengemeentelijke</a:t>
            </a:r>
            <a:br>
              <a:rPr lang="nl-NL" sz="3400" dirty="0" smtClean="0"/>
            </a:br>
            <a:r>
              <a:rPr lang="nl-NL" sz="3400" dirty="0" smtClean="0"/>
              <a:t>leveringen…wat is dat?</a:t>
            </a:r>
            <a:endParaRPr lang="nl-NL" sz="3000" dirty="0" smtClean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dirty="0" smtClean="0"/>
              <a:t>Essentiële vragen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7150" indent="0">
              <a:buNone/>
              <a:defRPr/>
            </a:pPr>
            <a:r>
              <a:rPr lang="nl-NL" sz="1800" dirty="0" smtClean="0"/>
              <a:t>Wat moet ik als gemeente regelen om de binnengemeentelijke afnemers te kunnen bedienen na invoering van de burgerzakenmodules?</a:t>
            </a:r>
            <a:br>
              <a:rPr lang="nl-NL" sz="1800" dirty="0" smtClean="0"/>
            </a:br>
            <a:endParaRPr lang="nl-NL" sz="1800" dirty="0" smtClean="0"/>
          </a:p>
          <a:p>
            <a:pPr indent="-285750">
              <a:defRPr/>
            </a:pPr>
            <a:r>
              <a:rPr lang="nl-NL" sz="1800" dirty="0" smtClean="0"/>
              <a:t>Wie zijn de binnengemeentelijke afnemers?</a:t>
            </a:r>
          </a:p>
          <a:p>
            <a:pPr indent="-285750">
              <a:defRPr/>
            </a:pPr>
            <a:r>
              <a:rPr lang="nl-NL" sz="1800" dirty="0" smtClean="0"/>
              <a:t>Wat is de informatiebehoefte van deze afnemers?</a:t>
            </a:r>
          </a:p>
          <a:p>
            <a:pPr indent="-285750">
              <a:defRPr/>
            </a:pPr>
            <a:r>
              <a:rPr lang="nl-NL" sz="1800" dirty="0" smtClean="0"/>
              <a:t>Op welke wijze ontvangen de afnemers nu en in de toekomst hun informatie?</a:t>
            </a:r>
          </a:p>
          <a:p>
            <a:pPr marL="57150" indent="0">
              <a:buNone/>
              <a:defRPr/>
            </a:pPr>
            <a:endParaRPr lang="nl-NL" sz="1800" dirty="0" smtClean="0"/>
          </a:p>
          <a:p>
            <a:pPr marL="400050">
              <a:buFont typeface="+mj-lt"/>
              <a:buAutoNum type="arabicPeriod"/>
              <a:defRPr/>
            </a:pPr>
            <a:endParaRPr lang="nl-NL" sz="1800" dirty="0" smtClean="0"/>
          </a:p>
          <a:p>
            <a:pPr marL="400050">
              <a:buFont typeface="+mj-lt"/>
              <a:buAutoNum type="arabicPeriod"/>
              <a:defRPr/>
            </a:pPr>
            <a:endParaRPr lang="nl-NL" sz="1800" dirty="0" smtClean="0"/>
          </a:p>
          <a:p>
            <a:pPr>
              <a:defRPr/>
            </a:pPr>
            <a:endParaRPr lang="nl-NL" sz="1800" dirty="0" smtClean="0"/>
          </a:p>
        </p:txBody>
      </p:sp>
      <p:sp>
        <p:nvSpPr>
          <p:cNvPr id="4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6588125" y="6021388"/>
            <a:ext cx="2133600" cy="2889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 eaLnBrk="0" hangingPunct="0"/>
            <a:fld id="{ADC2CB00-0C16-4A89-AE45-84DC04D4A46E}" type="slidenum">
              <a:rPr lang="en-US" smtClean="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pPr eaLnBrk="0" hangingPunct="0"/>
              <a:t>4</a:t>
            </a:fld>
            <a:endParaRPr lang="en-US" dirty="0" smtClean="0">
              <a:solidFill>
                <a:schemeClr val="tx1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Binnengemeentelijke</a:t>
            </a:r>
            <a:r>
              <a:rPr lang="en-US" dirty="0" smtClean="0"/>
              <a:t> </a:t>
            </a:r>
            <a:r>
              <a:rPr lang="en-US" dirty="0" err="1" smtClean="0"/>
              <a:t>afnemers</a:t>
            </a:r>
            <a:endParaRPr lang="en-US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  <a:defRPr/>
            </a:pPr>
            <a:r>
              <a:rPr lang="nl-NL" sz="1800" dirty="0" smtClean="0"/>
              <a:t>Gebruik van persoonsgegevens uit het GBA-systeem via:</a:t>
            </a:r>
            <a:br>
              <a:rPr lang="nl-NL" sz="1800" dirty="0" smtClean="0"/>
            </a:br>
            <a:endParaRPr lang="nl-NL" sz="1800" dirty="0" smtClean="0"/>
          </a:p>
          <a:p>
            <a:pPr>
              <a:defRPr/>
            </a:pPr>
            <a:r>
              <a:rPr lang="nl-NL" sz="1800" dirty="0"/>
              <a:t>Online raadplegingen via schermen</a:t>
            </a:r>
          </a:p>
          <a:p>
            <a:pPr>
              <a:defRPr/>
            </a:pPr>
            <a:r>
              <a:rPr lang="nl-NL" sz="1800" dirty="0"/>
              <a:t>Bestandsuitwisseling</a:t>
            </a:r>
          </a:p>
          <a:p>
            <a:pPr>
              <a:defRPr/>
            </a:pPr>
            <a:r>
              <a:rPr lang="nl-NL" sz="1800" dirty="0"/>
              <a:t>Selecties</a:t>
            </a:r>
          </a:p>
          <a:p>
            <a:pPr>
              <a:defRPr/>
            </a:pPr>
            <a:r>
              <a:rPr lang="nl-NL" sz="1800" dirty="0" smtClean="0"/>
              <a:t>Spontane meldingen (kennisgevingen)</a:t>
            </a:r>
          </a:p>
          <a:p>
            <a:pPr>
              <a:defRPr/>
            </a:pPr>
            <a:r>
              <a:rPr lang="nl-NL" sz="1800" dirty="0" smtClean="0"/>
              <a:t>Ad-</a:t>
            </a:r>
            <a:r>
              <a:rPr lang="nl-NL" sz="1800" dirty="0" err="1" smtClean="0"/>
              <a:t>hocbevragingen</a:t>
            </a:r>
            <a:r>
              <a:rPr lang="nl-NL" sz="1800" dirty="0" smtClean="0"/>
              <a:t> via (web)services</a:t>
            </a:r>
            <a:endParaRPr lang="nl-NL" sz="1800" dirty="0"/>
          </a:p>
          <a:p>
            <a:pPr>
              <a:defRPr/>
            </a:pPr>
            <a:r>
              <a:rPr lang="nl-NL" sz="1800" dirty="0" smtClean="0"/>
              <a:t>Directe toegang op de burgerzaken database</a:t>
            </a:r>
          </a:p>
        </p:txBody>
      </p:sp>
      <p:sp>
        <p:nvSpPr>
          <p:cNvPr id="4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6588125" y="6021388"/>
            <a:ext cx="2133600" cy="2889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 eaLnBrk="0" hangingPunct="0"/>
            <a:fld id="{ADC2CB00-0C16-4A89-AE45-84DC04D4A46E}" type="slidenum">
              <a:rPr lang="en-US" smtClean="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pPr eaLnBrk="0" hangingPunct="0"/>
              <a:t>5</a:t>
            </a:fld>
            <a:endParaRPr lang="en-US" dirty="0" smtClean="0">
              <a:solidFill>
                <a:schemeClr val="tx1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Rechte verbindingslijn met pijl 26"/>
          <p:cNvCxnSpPr>
            <a:endCxn id="11" idx="1"/>
          </p:cNvCxnSpPr>
          <p:nvPr/>
        </p:nvCxnSpPr>
        <p:spPr>
          <a:xfrm>
            <a:off x="2101850" y="3463762"/>
            <a:ext cx="1174750" cy="858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Rechte verbindingslijn 118"/>
          <p:cNvCxnSpPr/>
          <p:nvPr/>
        </p:nvCxnSpPr>
        <p:spPr>
          <a:xfrm flipV="1">
            <a:off x="1763713" y="4200525"/>
            <a:ext cx="4645025" cy="20638"/>
          </a:xfrm>
          <a:prstGeom prst="line">
            <a:avLst/>
          </a:prstGeom>
          <a:ln w="25400">
            <a:solidFill>
              <a:schemeClr val="accent5">
                <a:lumMod val="75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met pijl 7"/>
          <p:cNvCxnSpPr>
            <a:stCxn id="5" idx="2"/>
            <a:endCxn id="4" idx="1"/>
          </p:cNvCxnSpPr>
          <p:nvPr/>
        </p:nvCxnSpPr>
        <p:spPr>
          <a:xfrm flipH="1" flipV="1">
            <a:off x="1273175" y="3356992"/>
            <a:ext cx="794" cy="109435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met pijl 16"/>
          <p:cNvCxnSpPr>
            <a:stCxn id="11" idx="3"/>
          </p:cNvCxnSpPr>
          <p:nvPr/>
        </p:nvCxnSpPr>
        <p:spPr>
          <a:xfrm flipV="1">
            <a:off x="4933950" y="3463762"/>
            <a:ext cx="1475581" cy="858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Rechte verbindingslijn met pijl 20"/>
          <p:cNvCxnSpPr>
            <a:endCxn id="6" idx="1"/>
          </p:cNvCxnSpPr>
          <p:nvPr/>
        </p:nvCxnSpPr>
        <p:spPr>
          <a:xfrm flipV="1">
            <a:off x="2101850" y="2817972"/>
            <a:ext cx="1174750" cy="646648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Rechte verbindingslijn met pijl 23"/>
          <p:cNvCxnSpPr>
            <a:stCxn id="6" idx="3"/>
          </p:cNvCxnSpPr>
          <p:nvPr/>
        </p:nvCxnSpPr>
        <p:spPr>
          <a:xfrm flipV="1">
            <a:off x="4933950" y="2817971"/>
            <a:ext cx="1474788" cy="1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Rechte verbindingslijn met pijl 97"/>
          <p:cNvCxnSpPr>
            <a:stCxn id="97" idx="0"/>
            <a:endCxn id="4" idx="3"/>
          </p:cNvCxnSpPr>
          <p:nvPr/>
        </p:nvCxnSpPr>
        <p:spPr>
          <a:xfrm flipH="1" flipV="1">
            <a:off x="1273175" y="4149154"/>
            <a:ext cx="11907" cy="764159"/>
          </a:xfrm>
          <a:prstGeom prst="straightConnector1">
            <a:avLst/>
          </a:prstGeom>
          <a:ln w="25400">
            <a:solidFill>
              <a:schemeClr val="accent5">
                <a:lumMod val="75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Afgeronde rechthoek 123"/>
          <p:cNvSpPr/>
          <p:nvPr/>
        </p:nvSpPr>
        <p:spPr>
          <a:xfrm>
            <a:off x="6408738" y="2432050"/>
            <a:ext cx="2376487" cy="3297238"/>
          </a:xfrm>
          <a:prstGeom prst="roundRect">
            <a:avLst/>
          </a:prstGeom>
          <a:solidFill>
            <a:schemeClr val="accent5">
              <a:alpha val="50000"/>
            </a:schemeClr>
          </a:solidFill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b"/>
          <a:lstStyle/>
          <a:p>
            <a:pPr algn="r">
              <a:defRPr/>
            </a:pPr>
            <a:r>
              <a:rPr lang="nl-NL" sz="1200" dirty="0">
                <a:solidFill>
                  <a:schemeClr val="tx1"/>
                </a:solidFill>
              </a:rPr>
              <a:t>Binnengemeentelijke afnemers</a:t>
            </a:r>
          </a:p>
        </p:txBody>
      </p:sp>
      <p:grpSp>
        <p:nvGrpSpPr>
          <p:cNvPr id="210" name="Groep 209"/>
          <p:cNvGrpSpPr>
            <a:grpSpLocks/>
          </p:cNvGrpSpPr>
          <p:nvPr/>
        </p:nvGrpSpPr>
        <p:grpSpPr bwMode="auto">
          <a:xfrm>
            <a:off x="6786563" y="3294063"/>
            <a:ext cx="1782762" cy="566737"/>
            <a:chOff x="6786563" y="3294149"/>
            <a:chExt cx="1782763" cy="566738"/>
          </a:xfrm>
        </p:grpSpPr>
        <p:sp>
          <p:nvSpPr>
            <p:cNvPr id="12" name="Afgeronde rechthoek 11"/>
            <p:cNvSpPr/>
            <p:nvPr/>
          </p:nvSpPr>
          <p:spPr>
            <a:xfrm>
              <a:off x="6786563" y="3294149"/>
              <a:ext cx="1657351" cy="50482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b"/>
            <a:lstStyle/>
            <a:p>
              <a:pPr algn="ctr">
                <a:defRPr/>
              </a:pPr>
              <a:r>
                <a:rPr lang="nl-NL" sz="1400" dirty="0">
                  <a:solidFill>
                    <a:schemeClr val="tx1"/>
                  </a:solidFill>
                </a:rPr>
                <a:t>Gemeentelijke belastingen</a:t>
              </a:r>
            </a:p>
          </p:txBody>
        </p:sp>
        <p:sp>
          <p:nvSpPr>
            <p:cNvPr id="101" name="Stroomdiagram: Magnetische schijf 100"/>
            <p:cNvSpPr/>
            <p:nvPr/>
          </p:nvSpPr>
          <p:spPr>
            <a:xfrm>
              <a:off x="8281989" y="3610062"/>
              <a:ext cx="287337" cy="250825"/>
            </a:xfrm>
            <a:prstGeom prst="flowChartMagneticDis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b"/>
            <a:lstStyle/>
            <a:p>
              <a:pPr algn="ctr">
                <a:defRPr/>
              </a:pPr>
              <a:endParaRPr lang="nl-NL" sz="11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11" name="Groep 210"/>
          <p:cNvGrpSpPr>
            <a:grpSpLocks/>
          </p:cNvGrpSpPr>
          <p:nvPr/>
        </p:nvGrpSpPr>
        <p:grpSpPr bwMode="auto">
          <a:xfrm>
            <a:off x="6796088" y="3948113"/>
            <a:ext cx="1785937" cy="563562"/>
            <a:chOff x="6796088" y="3948199"/>
            <a:chExt cx="1785938" cy="563563"/>
          </a:xfrm>
        </p:grpSpPr>
        <p:sp>
          <p:nvSpPr>
            <p:cNvPr id="13" name="Afgeronde rechthoek 12"/>
            <p:cNvSpPr/>
            <p:nvPr/>
          </p:nvSpPr>
          <p:spPr>
            <a:xfrm>
              <a:off x="6796088" y="3948199"/>
              <a:ext cx="1655763" cy="50323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b"/>
            <a:lstStyle/>
            <a:p>
              <a:pPr algn="ctr">
                <a:defRPr/>
              </a:pPr>
              <a:r>
                <a:rPr lang="nl-NL" sz="1400" dirty="0">
                  <a:solidFill>
                    <a:schemeClr val="tx1"/>
                  </a:solidFill>
                </a:rPr>
                <a:t>Werk en Inkomen</a:t>
              </a:r>
            </a:p>
          </p:txBody>
        </p:sp>
        <p:sp>
          <p:nvSpPr>
            <p:cNvPr id="102" name="Stroomdiagram: Magnetische schijf 101"/>
            <p:cNvSpPr/>
            <p:nvPr/>
          </p:nvSpPr>
          <p:spPr>
            <a:xfrm>
              <a:off x="8294689" y="4260937"/>
              <a:ext cx="287337" cy="250825"/>
            </a:xfrm>
            <a:prstGeom prst="flowChartMagneticDis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b"/>
            <a:lstStyle/>
            <a:p>
              <a:pPr algn="ctr">
                <a:defRPr/>
              </a:pPr>
              <a:endParaRPr lang="nl-NL" sz="11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12" name="Groep 211"/>
          <p:cNvGrpSpPr>
            <a:grpSpLocks/>
          </p:cNvGrpSpPr>
          <p:nvPr/>
        </p:nvGrpSpPr>
        <p:grpSpPr bwMode="auto">
          <a:xfrm>
            <a:off x="6778625" y="4541838"/>
            <a:ext cx="1776413" cy="555625"/>
            <a:chOff x="6778626" y="4541924"/>
            <a:chExt cx="1776412" cy="555625"/>
          </a:xfrm>
        </p:grpSpPr>
        <p:sp>
          <p:nvSpPr>
            <p:cNvPr id="14" name="Afgeronde rechthoek 13"/>
            <p:cNvSpPr/>
            <p:nvPr/>
          </p:nvSpPr>
          <p:spPr>
            <a:xfrm>
              <a:off x="6778626" y="4541924"/>
              <a:ext cx="1657349" cy="50323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b"/>
            <a:lstStyle/>
            <a:p>
              <a:pPr algn="ctr">
                <a:defRPr/>
              </a:pPr>
              <a:r>
                <a:rPr lang="nl-NL" sz="1400" dirty="0">
                  <a:solidFill>
                    <a:schemeClr val="tx1"/>
                  </a:solidFill>
                </a:rPr>
                <a:t>Onderwijs</a:t>
              </a:r>
            </a:p>
          </p:txBody>
        </p:sp>
        <p:sp>
          <p:nvSpPr>
            <p:cNvPr id="103" name="Stroomdiagram: Magnetische schijf 102"/>
            <p:cNvSpPr/>
            <p:nvPr/>
          </p:nvSpPr>
          <p:spPr>
            <a:xfrm>
              <a:off x="8266113" y="4846724"/>
              <a:ext cx="288925" cy="250825"/>
            </a:xfrm>
            <a:prstGeom prst="flowChartMagneticDis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b"/>
            <a:lstStyle/>
            <a:p>
              <a:pPr algn="ctr">
                <a:defRPr/>
              </a:pPr>
              <a:endParaRPr lang="nl-NL" sz="1100" dirty="0">
                <a:solidFill>
                  <a:schemeClr val="tx1"/>
                </a:solidFill>
              </a:endParaRPr>
            </a:p>
          </p:txBody>
        </p:sp>
      </p:grpSp>
      <p:sp>
        <p:nvSpPr>
          <p:cNvPr id="11" name="Afgeronde rechthoek 10"/>
          <p:cNvSpPr/>
          <p:nvPr/>
        </p:nvSpPr>
        <p:spPr>
          <a:xfrm>
            <a:off x="3276600" y="3212207"/>
            <a:ext cx="1657350" cy="5048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1400" dirty="0">
                <a:solidFill>
                  <a:schemeClr val="tx1"/>
                </a:solidFill>
              </a:rPr>
              <a:t>Distributie </a:t>
            </a:r>
            <a:r>
              <a:rPr lang="nl-NL" sz="1400" dirty="0" smtClean="0">
                <a:solidFill>
                  <a:schemeClr val="tx1"/>
                </a:solidFill>
              </a:rPr>
              <a:t>component</a:t>
            </a:r>
            <a:endParaRPr lang="nl-NL" sz="1400" dirty="0">
              <a:solidFill>
                <a:schemeClr val="tx1"/>
              </a:solidFill>
            </a:endParaRPr>
          </a:p>
        </p:txBody>
      </p:sp>
      <p:sp>
        <p:nvSpPr>
          <p:cNvPr id="6" name="Stroomdiagram: Document 5"/>
          <p:cNvSpPr/>
          <p:nvPr/>
        </p:nvSpPr>
        <p:spPr>
          <a:xfrm>
            <a:off x="3276600" y="2558415"/>
            <a:ext cx="1657350" cy="519113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1400" dirty="0">
                <a:solidFill>
                  <a:schemeClr val="tx1"/>
                </a:solidFill>
              </a:rPr>
              <a:t>Bestand</a:t>
            </a:r>
          </a:p>
        </p:txBody>
      </p:sp>
      <p:cxnSp>
        <p:nvCxnSpPr>
          <p:cNvPr id="31" name="Rechte verbindingslijn met pijl 30"/>
          <p:cNvCxnSpPr/>
          <p:nvPr/>
        </p:nvCxnSpPr>
        <p:spPr>
          <a:xfrm>
            <a:off x="747713" y="1701800"/>
            <a:ext cx="0" cy="1109663"/>
          </a:xfrm>
          <a:prstGeom prst="straightConnector1">
            <a:avLst/>
          </a:prstGeom>
          <a:ln w="25400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Rechte verbindingslijn met pijl 33"/>
          <p:cNvCxnSpPr/>
          <p:nvPr/>
        </p:nvCxnSpPr>
        <p:spPr>
          <a:xfrm flipV="1">
            <a:off x="900113" y="1701800"/>
            <a:ext cx="0" cy="1109663"/>
          </a:xfrm>
          <a:prstGeom prst="straightConnector1">
            <a:avLst/>
          </a:prstGeom>
          <a:ln w="25400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1" name="Groep 200"/>
          <p:cNvGrpSpPr>
            <a:grpSpLocks/>
          </p:cNvGrpSpPr>
          <p:nvPr/>
        </p:nvGrpSpPr>
        <p:grpSpPr bwMode="auto">
          <a:xfrm>
            <a:off x="4284663" y="1701800"/>
            <a:ext cx="3167062" cy="958850"/>
            <a:chOff x="4283968" y="1701577"/>
            <a:chExt cx="3168352" cy="959160"/>
          </a:xfrm>
        </p:grpSpPr>
        <p:cxnSp>
          <p:nvCxnSpPr>
            <p:cNvPr id="67" name="Rechte verbindingslijn 66"/>
            <p:cNvCxnSpPr/>
            <p:nvPr/>
          </p:nvCxnSpPr>
          <p:spPr>
            <a:xfrm>
              <a:off x="4283968" y="1701577"/>
              <a:ext cx="0" cy="503401"/>
            </a:xfrm>
            <a:prstGeom prst="line">
              <a:avLst/>
            </a:prstGeom>
            <a:ln w="25400">
              <a:solidFill>
                <a:schemeClr val="accent5">
                  <a:lumMod val="75000"/>
                </a:schemeClr>
              </a:solidFill>
              <a:head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Rechte verbindingslijn 80"/>
            <p:cNvCxnSpPr/>
            <p:nvPr/>
          </p:nvCxnSpPr>
          <p:spPr>
            <a:xfrm>
              <a:off x="4283968" y="2204978"/>
              <a:ext cx="3168352" cy="0"/>
            </a:xfrm>
            <a:prstGeom prst="line">
              <a:avLst/>
            </a:prstGeom>
            <a:ln w="2540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Rechte verbindingslijn 85"/>
            <p:cNvCxnSpPr/>
            <p:nvPr/>
          </p:nvCxnSpPr>
          <p:spPr>
            <a:xfrm flipV="1">
              <a:off x="7452320" y="2204978"/>
              <a:ext cx="0" cy="455759"/>
            </a:xfrm>
            <a:prstGeom prst="line">
              <a:avLst/>
            </a:prstGeom>
            <a:ln w="25400">
              <a:solidFill>
                <a:schemeClr val="accent5">
                  <a:lumMod val="75000"/>
                </a:schemeClr>
              </a:solidFill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2" name="Groep 201"/>
          <p:cNvGrpSpPr>
            <a:grpSpLocks/>
          </p:cNvGrpSpPr>
          <p:nvPr/>
        </p:nvGrpSpPr>
        <p:grpSpPr bwMode="auto">
          <a:xfrm>
            <a:off x="6030913" y="1701800"/>
            <a:ext cx="1781175" cy="958850"/>
            <a:chOff x="6030913" y="1701577"/>
            <a:chExt cx="1781447" cy="959160"/>
          </a:xfrm>
        </p:grpSpPr>
        <p:cxnSp>
          <p:nvCxnSpPr>
            <p:cNvPr id="90" name="Rechte verbindingslijn 89"/>
            <p:cNvCxnSpPr/>
            <p:nvPr/>
          </p:nvCxnSpPr>
          <p:spPr>
            <a:xfrm>
              <a:off x="6040439" y="1701577"/>
              <a:ext cx="0" cy="358891"/>
            </a:xfrm>
            <a:prstGeom prst="line">
              <a:avLst/>
            </a:prstGeom>
            <a:ln w="25400">
              <a:solidFill>
                <a:schemeClr val="accent5">
                  <a:lumMod val="75000"/>
                </a:schemeClr>
              </a:solidFill>
              <a:head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Rechte verbindingslijn 90"/>
            <p:cNvCxnSpPr/>
            <p:nvPr/>
          </p:nvCxnSpPr>
          <p:spPr>
            <a:xfrm>
              <a:off x="6030913" y="2060468"/>
              <a:ext cx="1781447" cy="0"/>
            </a:xfrm>
            <a:prstGeom prst="line">
              <a:avLst/>
            </a:prstGeom>
            <a:ln w="2540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Rechte verbindingslijn 91"/>
            <p:cNvCxnSpPr/>
            <p:nvPr/>
          </p:nvCxnSpPr>
          <p:spPr>
            <a:xfrm flipV="1">
              <a:off x="7812360" y="2060468"/>
              <a:ext cx="0" cy="600269"/>
            </a:xfrm>
            <a:prstGeom prst="line">
              <a:avLst/>
            </a:prstGeom>
            <a:ln w="25400">
              <a:solidFill>
                <a:schemeClr val="accent5">
                  <a:lumMod val="75000"/>
                </a:schemeClr>
              </a:solidFill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Afgeronde rechthoek 54"/>
          <p:cNvSpPr/>
          <p:nvPr/>
        </p:nvSpPr>
        <p:spPr>
          <a:xfrm>
            <a:off x="5145088" y="1198563"/>
            <a:ext cx="1655762" cy="5032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1400" dirty="0">
                <a:solidFill>
                  <a:schemeClr val="tx1"/>
                </a:solidFill>
              </a:rPr>
              <a:t>E-Formulieren</a:t>
            </a:r>
          </a:p>
        </p:txBody>
      </p:sp>
      <p:sp>
        <p:nvSpPr>
          <p:cNvPr id="30" name="Afgeronde rechthoek 29"/>
          <p:cNvSpPr/>
          <p:nvPr/>
        </p:nvSpPr>
        <p:spPr>
          <a:xfrm>
            <a:off x="433388" y="1196975"/>
            <a:ext cx="1871662" cy="5048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1400" dirty="0">
                <a:solidFill>
                  <a:schemeClr val="tx1"/>
                </a:solidFill>
              </a:rPr>
              <a:t>Terugmeldingen (TMV)</a:t>
            </a:r>
          </a:p>
        </p:txBody>
      </p:sp>
      <p:sp>
        <p:nvSpPr>
          <p:cNvPr id="61" name="Afgeronde rechthoek 60"/>
          <p:cNvSpPr/>
          <p:nvPr/>
        </p:nvSpPr>
        <p:spPr>
          <a:xfrm>
            <a:off x="3019425" y="1196975"/>
            <a:ext cx="1657350" cy="5048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1400" dirty="0">
                <a:solidFill>
                  <a:schemeClr val="tx1"/>
                </a:solidFill>
              </a:rPr>
              <a:t>Inzage schermen</a:t>
            </a:r>
          </a:p>
        </p:txBody>
      </p:sp>
      <p:cxnSp>
        <p:nvCxnSpPr>
          <p:cNvPr id="105" name="Rechte verbindingslijn 104"/>
          <p:cNvCxnSpPr/>
          <p:nvPr/>
        </p:nvCxnSpPr>
        <p:spPr>
          <a:xfrm flipH="1">
            <a:off x="6040438" y="3013075"/>
            <a:ext cx="738187" cy="0"/>
          </a:xfrm>
          <a:prstGeom prst="line">
            <a:avLst/>
          </a:prstGeom>
          <a:ln w="25400">
            <a:solidFill>
              <a:schemeClr val="accent5">
                <a:lumMod val="75000"/>
              </a:schemeClr>
            </a:solidFill>
            <a:head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Rechte verbindingslijn 105"/>
          <p:cNvCxnSpPr/>
          <p:nvPr/>
        </p:nvCxnSpPr>
        <p:spPr>
          <a:xfrm>
            <a:off x="2112963" y="5164138"/>
            <a:ext cx="3941762" cy="0"/>
          </a:xfrm>
          <a:prstGeom prst="line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Rechte verbindingslijn 106"/>
          <p:cNvCxnSpPr/>
          <p:nvPr/>
        </p:nvCxnSpPr>
        <p:spPr>
          <a:xfrm flipV="1">
            <a:off x="6054725" y="3009900"/>
            <a:ext cx="0" cy="2154238"/>
          </a:xfrm>
          <a:prstGeom prst="line">
            <a:avLst/>
          </a:prstGeom>
          <a:ln w="25400">
            <a:solidFill>
              <a:schemeClr val="accent5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ep 17"/>
          <p:cNvGrpSpPr/>
          <p:nvPr/>
        </p:nvGrpSpPr>
        <p:grpSpPr>
          <a:xfrm>
            <a:off x="446088" y="2811463"/>
            <a:ext cx="1655762" cy="1639887"/>
            <a:chOff x="446088" y="2811463"/>
            <a:chExt cx="1655762" cy="1639887"/>
          </a:xfrm>
        </p:grpSpPr>
        <p:sp>
          <p:nvSpPr>
            <p:cNvPr id="5" name="Afgeronde rechthoek 4"/>
            <p:cNvSpPr/>
            <p:nvPr/>
          </p:nvSpPr>
          <p:spPr>
            <a:xfrm>
              <a:off x="446088" y="2811463"/>
              <a:ext cx="1655762" cy="163988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t"/>
            <a:lstStyle/>
            <a:p>
              <a:pPr>
                <a:defRPr/>
              </a:pPr>
              <a:r>
                <a:rPr lang="nl-NL" sz="1200" dirty="0">
                  <a:solidFill>
                    <a:schemeClr val="tx1"/>
                  </a:solidFill>
                </a:rPr>
                <a:t>GBA-systeem</a:t>
              </a:r>
            </a:p>
          </p:txBody>
        </p:sp>
        <p:sp>
          <p:nvSpPr>
            <p:cNvPr id="4" name="Stroomdiagram: Magnetische schijf 3"/>
            <p:cNvSpPr/>
            <p:nvPr/>
          </p:nvSpPr>
          <p:spPr>
            <a:xfrm>
              <a:off x="787400" y="3356992"/>
              <a:ext cx="971550" cy="792162"/>
            </a:xfrm>
            <a:prstGeom prst="flowChartMagneticDisk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nl-NL" sz="1200" dirty="0">
                  <a:solidFill>
                    <a:schemeClr val="tx1"/>
                  </a:solidFill>
                </a:rPr>
                <a:t>GBA gegevens</a:t>
              </a:r>
            </a:p>
          </p:txBody>
        </p:sp>
      </p:grpSp>
      <p:sp>
        <p:nvSpPr>
          <p:cNvPr id="97" name="Afgeronde rechthoek 96"/>
          <p:cNvSpPr/>
          <p:nvPr/>
        </p:nvSpPr>
        <p:spPr>
          <a:xfrm>
            <a:off x="457200" y="4913313"/>
            <a:ext cx="1655763" cy="5032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1400" dirty="0">
                <a:solidFill>
                  <a:schemeClr val="tx1"/>
                </a:solidFill>
              </a:rPr>
              <a:t>Selecties</a:t>
            </a:r>
          </a:p>
        </p:txBody>
      </p:sp>
      <p:grpSp>
        <p:nvGrpSpPr>
          <p:cNvPr id="200" name="Groep 199"/>
          <p:cNvGrpSpPr>
            <a:grpSpLocks/>
          </p:cNvGrpSpPr>
          <p:nvPr/>
        </p:nvGrpSpPr>
        <p:grpSpPr bwMode="auto">
          <a:xfrm>
            <a:off x="1370013" y="1701800"/>
            <a:ext cx="2049462" cy="1109663"/>
            <a:chOff x="1369873" y="1701577"/>
            <a:chExt cx="2049999" cy="1110679"/>
          </a:xfrm>
        </p:grpSpPr>
        <p:cxnSp>
          <p:nvCxnSpPr>
            <p:cNvPr id="132" name="Rechte verbindingslijn 131"/>
            <p:cNvCxnSpPr/>
            <p:nvPr/>
          </p:nvCxnSpPr>
          <p:spPr>
            <a:xfrm>
              <a:off x="3419872" y="1701577"/>
              <a:ext cx="0" cy="503699"/>
            </a:xfrm>
            <a:prstGeom prst="line">
              <a:avLst/>
            </a:prstGeom>
            <a:ln w="25400">
              <a:solidFill>
                <a:schemeClr val="accent5">
                  <a:lumMod val="75000"/>
                </a:schemeClr>
              </a:solidFill>
              <a:head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Rechte verbindingslijn 132"/>
            <p:cNvCxnSpPr/>
            <p:nvPr/>
          </p:nvCxnSpPr>
          <p:spPr>
            <a:xfrm>
              <a:off x="1369873" y="2205276"/>
              <a:ext cx="2049999" cy="0"/>
            </a:xfrm>
            <a:prstGeom prst="line">
              <a:avLst/>
            </a:prstGeom>
            <a:ln w="2540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Rechte verbindingslijn 134"/>
            <p:cNvCxnSpPr/>
            <p:nvPr/>
          </p:nvCxnSpPr>
          <p:spPr>
            <a:xfrm flipV="1">
              <a:off x="1369873" y="2205276"/>
              <a:ext cx="0" cy="606980"/>
            </a:xfrm>
            <a:prstGeom prst="line">
              <a:avLst/>
            </a:prstGeom>
            <a:ln w="25400">
              <a:solidFill>
                <a:schemeClr val="accent5">
                  <a:lumMod val="75000"/>
                </a:schemeClr>
              </a:solidFill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9" name="Groep 208"/>
          <p:cNvGrpSpPr>
            <a:grpSpLocks/>
          </p:cNvGrpSpPr>
          <p:nvPr/>
        </p:nvGrpSpPr>
        <p:grpSpPr bwMode="auto">
          <a:xfrm>
            <a:off x="6786563" y="2660650"/>
            <a:ext cx="1768475" cy="582613"/>
            <a:chOff x="6786563" y="2660737"/>
            <a:chExt cx="1768475" cy="582612"/>
          </a:xfrm>
        </p:grpSpPr>
        <p:sp>
          <p:nvSpPr>
            <p:cNvPr id="10" name="Afgeronde rechthoek 9"/>
            <p:cNvSpPr/>
            <p:nvPr/>
          </p:nvSpPr>
          <p:spPr>
            <a:xfrm>
              <a:off x="6786563" y="2660737"/>
              <a:ext cx="1657350" cy="50482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b"/>
            <a:lstStyle/>
            <a:p>
              <a:pPr algn="ctr">
                <a:defRPr/>
              </a:pPr>
              <a:r>
                <a:rPr lang="nl-NL" sz="1400" dirty="0" smtClean="0">
                  <a:solidFill>
                    <a:schemeClr val="tx1"/>
                  </a:solidFill>
                </a:rPr>
                <a:t>Magazijn component</a:t>
              </a:r>
              <a:endParaRPr lang="nl-NL" sz="1400" dirty="0">
                <a:solidFill>
                  <a:schemeClr val="tx1"/>
                </a:solidFill>
              </a:endParaRPr>
            </a:p>
          </p:txBody>
        </p:sp>
        <p:sp>
          <p:nvSpPr>
            <p:cNvPr id="104" name="Stroomdiagram: Magnetische schijf 103"/>
            <p:cNvSpPr/>
            <p:nvPr/>
          </p:nvSpPr>
          <p:spPr>
            <a:xfrm>
              <a:off x="8267700" y="2992524"/>
              <a:ext cx="287338" cy="250825"/>
            </a:xfrm>
            <a:prstGeom prst="flowChartMagneticDis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b"/>
            <a:lstStyle/>
            <a:p>
              <a:pPr algn="ctr">
                <a:defRPr/>
              </a:pPr>
              <a:endParaRPr lang="nl-NL" sz="1100" dirty="0">
                <a:solidFill>
                  <a:schemeClr val="tx1"/>
                </a:solidFill>
              </a:endParaRPr>
            </a:p>
          </p:txBody>
        </p:sp>
      </p:grpSp>
      <p:sp>
        <p:nvSpPr>
          <p:cNvPr id="50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6588125" y="6021388"/>
            <a:ext cx="2133600" cy="2889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 eaLnBrk="0" hangingPunct="0"/>
            <a:fld id="{ADC2CB00-0C16-4A89-AE45-84DC04D4A46E}" type="slidenum">
              <a:rPr lang="en-US" smtClean="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pPr eaLnBrk="0" hangingPunct="0"/>
              <a:t>6</a:t>
            </a:fld>
            <a:endParaRPr lang="en-US" dirty="0" smtClean="0">
              <a:solidFill>
                <a:schemeClr val="tx1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2" name="Rectangle 2"/>
          <p:cNvSpPr>
            <a:spLocks noGrp="1" noChangeArrowheads="1"/>
          </p:cNvSpPr>
          <p:nvPr>
            <p:ph type="title"/>
          </p:nvPr>
        </p:nvSpPr>
        <p:spPr>
          <a:xfrm>
            <a:off x="336550" y="5416550"/>
            <a:ext cx="3511550" cy="511423"/>
          </a:xfrm>
        </p:spPr>
        <p:txBody>
          <a:bodyPr/>
          <a:lstStyle/>
          <a:p>
            <a:pPr eaLnBrk="1" hangingPunct="1"/>
            <a:r>
              <a:rPr lang="nl-NL" sz="1600" dirty="0" smtClean="0"/>
              <a:t>Huidige situatie</a:t>
            </a:r>
            <a:endParaRPr lang="en-US" sz="1600" dirty="0" smtClean="0"/>
          </a:p>
        </p:txBody>
      </p:sp>
      <p:cxnSp>
        <p:nvCxnSpPr>
          <p:cNvPr id="122" name="Rechte verbindingslijn 121"/>
          <p:cNvCxnSpPr/>
          <p:nvPr/>
        </p:nvCxnSpPr>
        <p:spPr bwMode="auto">
          <a:xfrm>
            <a:off x="1758950" y="3946525"/>
            <a:ext cx="4649788" cy="1588"/>
          </a:xfrm>
          <a:prstGeom prst="line">
            <a:avLst/>
          </a:prstGeom>
          <a:ln w="25400">
            <a:solidFill>
              <a:schemeClr val="accent5">
                <a:lumMod val="75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Rechte verbindingslijn met pijl 53"/>
          <p:cNvCxnSpPr/>
          <p:nvPr/>
        </p:nvCxnSpPr>
        <p:spPr>
          <a:xfrm flipH="1" flipV="1">
            <a:off x="1419621" y="4163749"/>
            <a:ext cx="11907" cy="764159"/>
          </a:xfrm>
          <a:prstGeom prst="straightConnector1">
            <a:avLst/>
          </a:prstGeom>
          <a:ln w="25400">
            <a:solidFill>
              <a:schemeClr val="accent5">
                <a:lumMod val="75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" grpId="0" animBg="1"/>
      <p:bldP spid="11" grpId="0" animBg="1"/>
      <p:bldP spid="6" grpId="0" animBg="1"/>
      <p:bldP spid="55" grpId="0" animBg="1"/>
      <p:bldP spid="30" grpId="0" animBg="1"/>
      <p:bldP spid="61" grpId="0" animBg="1"/>
      <p:bldP spid="9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dirty="0" smtClean="0"/>
              <a:t>Huidige situatie</a:t>
            </a:r>
            <a:endParaRPr lang="en-US" dirty="0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2348880"/>
            <a:ext cx="7797800" cy="3312368"/>
          </a:xfrm>
        </p:spPr>
        <p:txBody>
          <a:bodyPr/>
          <a:lstStyle/>
          <a:p>
            <a:pPr eaLnBrk="1" hangingPunct="1">
              <a:defRPr/>
            </a:pPr>
            <a:r>
              <a:rPr lang="nl-NL" sz="1800" dirty="0" smtClean="0"/>
              <a:t>Grote diversiteit</a:t>
            </a:r>
            <a:r>
              <a:rPr lang="nl-NL" sz="1800" dirty="0"/>
              <a:t> </a:t>
            </a:r>
            <a:r>
              <a:rPr lang="nl-NL" sz="1800" dirty="0" smtClean="0"/>
              <a:t>qua inrichting</a:t>
            </a:r>
            <a:endParaRPr lang="nl-NL" sz="1800" dirty="0"/>
          </a:p>
          <a:p>
            <a:pPr eaLnBrk="1" hangingPunct="1">
              <a:defRPr/>
            </a:pPr>
            <a:r>
              <a:rPr lang="nl-NL" sz="1800" dirty="0" smtClean="0"/>
              <a:t>Levering van gegevens in beperkte </a:t>
            </a:r>
            <a:r>
              <a:rPr lang="nl-NL" sz="1800" dirty="0"/>
              <a:t>mate gestandaardiseerd en </a:t>
            </a:r>
            <a:r>
              <a:rPr lang="nl-NL" sz="1800" dirty="0" smtClean="0"/>
              <a:t>geautomatiseerd</a:t>
            </a:r>
          </a:p>
          <a:p>
            <a:pPr eaLnBrk="1" hangingPunct="1">
              <a:defRPr/>
            </a:pPr>
            <a:r>
              <a:rPr lang="nl-NL" sz="1800" dirty="0" smtClean="0"/>
              <a:t>Onvolledig zicht </a:t>
            </a:r>
            <a:r>
              <a:rPr lang="nl-NL" sz="1800" dirty="0"/>
              <a:t>op het </a:t>
            </a:r>
            <a:r>
              <a:rPr lang="nl-NL" sz="1800" dirty="0" smtClean="0"/>
              <a:t>binnengemeentelijk gebruik van persoonsgegevens</a:t>
            </a:r>
          </a:p>
          <a:p>
            <a:pPr eaLnBrk="1" hangingPunct="1">
              <a:defRPr/>
            </a:pPr>
            <a:r>
              <a:rPr lang="nl-NL" sz="1800" dirty="0" smtClean="0"/>
              <a:t>Sterke afhankelijkheid </a:t>
            </a:r>
            <a:r>
              <a:rPr lang="nl-NL" sz="1800" dirty="0"/>
              <a:t>van </a:t>
            </a:r>
            <a:r>
              <a:rPr lang="nl-NL" sz="1800" dirty="0" smtClean="0"/>
              <a:t>Burgerzakensysteem ten aanzien van rapportages </a:t>
            </a:r>
            <a:r>
              <a:rPr lang="nl-NL" sz="1800" dirty="0"/>
              <a:t>en </a:t>
            </a:r>
            <a:r>
              <a:rPr lang="nl-NL" sz="1800" dirty="0" smtClean="0"/>
              <a:t>statistiek</a:t>
            </a:r>
          </a:p>
          <a:p>
            <a:pPr eaLnBrk="1" hangingPunct="1">
              <a:defRPr/>
            </a:pPr>
            <a:endParaRPr lang="nl-NL" sz="1400" dirty="0" smtClean="0"/>
          </a:p>
        </p:txBody>
      </p:sp>
      <p:sp>
        <p:nvSpPr>
          <p:cNvPr id="5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6588125" y="6021388"/>
            <a:ext cx="2133600" cy="2889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 eaLnBrk="0" hangingPunct="0"/>
            <a:fld id="{ADC2CB00-0C16-4A89-AE45-84DC04D4A46E}" type="slidenum">
              <a:rPr lang="en-US" smtClean="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pPr eaLnBrk="0" hangingPunct="0"/>
              <a:t>7</a:t>
            </a:fld>
            <a:endParaRPr lang="en-US" dirty="0" smtClean="0">
              <a:solidFill>
                <a:schemeClr val="tx1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2678113"/>
            <a:ext cx="9144000" cy="1143000"/>
          </a:xfrm>
        </p:spPr>
        <p:txBody>
          <a:bodyPr/>
          <a:lstStyle/>
          <a:p>
            <a:pPr algn="ctr" eaLnBrk="1" hangingPunct="1"/>
            <a:r>
              <a:rPr lang="nl-NL" sz="3400" smtClean="0"/>
              <a:t>Verandering bij de invoering van </a:t>
            </a:r>
            <a:br>
              <a:rPr lang="nl-NL" sz="3400" smtClean="0"/>
            </a:br>
            <a:r>
              <a:rPr lang="nl-NL" sz="3400" smtClean="0"/>
              <a:t>het BRP-stelsel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dirty="0" smtClean="0"/>
              <a:t>Na invoering van het </a:t>
            </a:r>
            <a:r>
              <a:rPr lang="nl-NL" dirty="0" err="1" smtClean="0"/>
              <a:t>BRP-stelsel</a:t>
            </a:r>
            <a:endParaRPr lang="en-US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592" y="2276872"/>
            <a:ext cx="7797800" cy="3529013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nl-NL" sz="1800" dirty="0" smtClean="0"/>
              <a:t>GBA-systeem wordt vervangen door de Basisregistratie Personen (BRP) en de Burgerzakenmodules (BZM)</a:t>
            </a:r>
            <a:br>
              <a:rPr lang="nl-NL" sz="1800" dirty="0" smtClean="0"/>
            </a:br>
            <a:endParaRPr lang="nl-NL" sz="1800" dirty="0" smtClean="0"/>
          </a:p>
        </p:txBody>
      </p:sp>
      <p:sp>
        <p:nvSpPr>
          <p:cNvPr id="4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6588125" y="6021388"/>
            <a:ext cx="2133600" cy="2889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 eaLnBrk="0" hangingPunct="0"/>
            <a:fld id="{ADC2CB00-0C16-4A89-AE45-84DC04D4A46E}" type="slidenum">
              <a:rPr lang="en-US" smtClean="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pPr eaLnBrk="0" hangingPunct="0"/>
              <a:t>9</a:t>
            </a:fld>
            <a:endParaRPr lang="en-US" dirty="0" smtClean="0">
              <a:solidFill>
                <a:schemeClr val="tx1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" name="Cilinder 9"/>
          <p:cNvSpPr/>
          <p:nvPr/>
        </p:nvSpPr>
        <p:spPr>
          <a:xfrm>
            <a:off x="2698177" y="4352280"/>
            <a:ext cx="2592288" cy="1258499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Basisgegevens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1" name="Cilinder 10"/>
          <p:cNvSpPr/>
          <p:nvPr/>
        </p:nvSpPr>
        <p:spPr>
          <a:xfrm>
            <a:off x="2698177" y="3284984"/>
            <a:ext cx="2592288" cy="936104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Aangehaakte</a:t>
            </a:r>
          </a:p>
          <a:p>
            <a:pPr algn="ctr"/>
            <a:r>
              <a:rPr lang="nl-NL" dirty="0" smtClean="0">
                <a:solidFill>
                  <a:schemeClr val="tx1"/>
                </a:solidFill>
              </a:rPr>
              <a:t>gegevens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7" name="Rechteraccolade 6"/>
          <p:cNvSpPr/>
          <p:nvPr/>
        </p:nvSpPr>
        <p:spPr>
          <a:xfrm>
            <a:off x="5362473" y="3284984"/>
            <a:ext cx="432048" cy="864096"/>
          </a:xfrm>
          <a:prstGeom prst="rightBrac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Rechteraccolade 14"/>
          <p:cNvSpPr/>
          <p:nvPr/>
        </p:nvSpPr>
        <p:spPr>
          <a:xfrm>
            <a:off x="5362473" y="4424288"/>
            <a:ext cx="432048" cy="1186490"/>
          </a:xfrm>
          <a:prstGeom prst="rightBrac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Linkeraccolade 7"/>
          <p:cNvSpPr/>
          <p:nvPr/>
        </p:nvSpPr>
        <p:spPr>
          <a:xfrm>
            <a:off x="2112902" y="3284984"/>
            <a:ext cx="369251" cy="2325793"/>
          </a:xfrm>
          <a:prstGeom prst="leftBrace">
            <a:avLst>
              <a:gd name="adj1" fmla="val 0"/>
              <a:gd name="adj2" fmla="val 50784"/>
            </a:avLst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Tekstvak 13"/>
          <p:cNvSpPr txBox="1"/>
          <p:nvPr/>
        </p:nvSpPr>
        <p:spPr>
          <a:xfrm>
            <a:off x="504769" y="4317967"/>
            <a:ext cx="160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GBA-systeem</a:t>
            </a:r>
            <a:endParaRPr lang="nl-NL" dirty="0"/>
          </a:p>
        </p:txBody>
      </p:sp>
      <p:sp>
        <p:nvSpPr>
          <p:cNvPr id="18" name="Tekstvak 17"/>
          <p:cNvSpPr txBox="1"/>
          <p:nvPr/>
        </p:nvSpPr>
        <p:spPr>
          <a:xfrm>
            <a:off x="5794521" y="3429870"/>
            <a:ext cx="3070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Burgerzakenmodules (BZM)</a:t>
            </a:r>
            <a:endParaRPr lang="nl-NL" dirty="0"/>
          </a:p>
        </p:txBody>
      </p:sp>
      <p:sp>
        <p:nvSpPr>
          <p:cNvPr id="19" name="Tekstvak 18"/>
          <p:cNvSpPr txBox="1"/>
          <p:nvPr/>
        </p:nvSpPr>
        <p:spPr>
          <a:xfrm>
            <a:off x="5794520" y="4694367"/>
            <a:ext cx="18646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Basisregistratie </a:t>
            </a:r>
          </a:p>
          <a:p>
            <a:r>
              <a:rPr lang="nl-NL" dirty="0" smtClean="0"/>
              <a:t>Personen (BRP)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7" grpId="0" animBg="1"/>
      <p:bldP spid="15" grpId="0" animBg="1"/>
      <p:bldP spid="8" grpId="0" animBg="1"/>
      <p:bldP spid="14" grpId="0"/>
      <p:bldP spid="18" grpId="0"/>
      <p:bldP spid="1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oHOsJvRt82grJSlbjogFRP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qQH1kjHVfb5igPeCEZQBv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oHOsJvRt82grJSlbjogFRP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qQH1kjHVfb5igPeCEZQBv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oHOsJvRt82grJSlbjogFRP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qQH1kjHVfb5igPeCEZQBv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oHOsJvRt82grJSlbjogFRP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oHOsJvRt82grJSlbjogFRP"/>
</p:tagLst>
</file>

<file path=ppt/theme/theme1.xml><?xml version="1.0" encoding="utf-8"?>
<a:theme xmlns:a="http://schemas.openxmlformats.org/drawingml/2006/main" name="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ardontwerp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4921</TotalTime>
  <Words>304</Words>
  <Application>Microsoft Office PowerPoint</Application>
  <PresentationFormat>Diavoorstelling (4:3)</PresentationFormat>
  <Paragraphs>109</Paragraphs>
  <Slides>17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18" baseType="lpstr">
      <vt:lpstr>Standaardontwerp</vt:lpstr>
      <vt:lpstr>Binnengemeentelijke leveringen</vt:lpstr>
      <vt:lpstr>Agenda</vt:lpstr>
      <vt:lpstr>Binnengemeentelijke leveringen…wat is dat?</vt:lpstr>
      <vt:lpstr>Essentiële vragen</vt:lpstr>
      <vt:lpstr>Binnengemeentelijke afnemers</vt:lpstr>
      <vt:lpstr>Huidige situatie</vt:lpstr>
      <vt:lpstr>Huidige situatie</vt:lpstr>
      <vt:lpstr>Verandering bij de invoering van  het BRP-stelsel</vt:lpstr>
      <vt:lpstr>Na invoering van het BRP-stelsel</vt:lpstr>
      <vt:lpstr>PowerPoint-presentatie</vt:lpstr>
      <vt:lpstr>Binnengemeentelijke levering scenario’s</vt:lpstr>
      <vt:lpstr>Uitgangspunten gekozen scenario</vt:lpstr>
      <vt:lpstr>Toekomstige situatie</vt:lpstr>
      <vt:lpstr>PowerPoint-presentatie</vt:lpstr>
      <vt:lpstr>PowerPoint-presentatie</vt:lpstr>
      <vt:lpstr>Reacties, vragen, opmerkingen? </vt:lpstr>
      <vt:lpstr>Operatie BRP is een onderdeel van het Programma modernisering GBA en ondersteunt gemeenten bij  de transitie van GBA naar Basisregistratie Personen.</vt:lpstr>
    </vt:vector>
  </TitlesOfParts>
  <Company>Ontwerpwerk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Nawien</dc:creator>
  <cp:lastModifiedBy>Arnoud Quanjer</cp:lastModifiedBy>
  <cp:revision>209</cp:revision>
  <dcterms:created xsi:type="dcterms:W3CDTF">2012-04-06T11:30:22Z</dcterms:created>
  <dcterms:modified xsi:type="dcterms:W3CDTF">2013-02-07T10:17:50Z</dcterms:modified>
</cp:coreProperties>
</file>